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  <p:sldMasterId id="2147483919" r:id="rId5"/>
    <p:sldMasterId id="2147483948" r:id="rId6"/>
    <p:sldMasterId id="2147483990" r:id="rId7"/>
  </p:sldMasterIdLst>
  <p:notesMasterIdLst>
    <p:notesMasterId r:id="rId58"/>
  </p:notesMasterIdLst>
  <p:handoutMasterIdLst>
    <p:handoutMasterId r:id="rId59"/>
  </p:handoutMasterIdLst>
  <p:sldIdLst>
    <p:sldId id="257" r:id="rId8"/>
    <p:sldId id="259" r:id="rId9"/>
    <p:sldId id="418" r:id="rId10"/>
    <p:sldId id="417" r:id="rId11"/>
    <p:sldId id="419" r:id="rId12"/>
    <p:sldId id="420" r:id="rId13"/>
    <p:sldId id="258" r:id="rId14"/>
    <p:sldId id="421" r:id="rId15"/>
    <p:sldId id="422" r:id="rId16"/>
    <p:sldId id="423" r:id="rId17"/>
    <p:sldId id="424" r:id="rId18"/>
    <p:sldId id="425" r:id="rId19"/>
    <p:sldId id="460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461" r:id="rId28"/>
    <p:sldId id="434" r:id="rId29"/>
    <p:sldId id="436" r:id="rId30"/>
    <p:sldId id="437" r:id="rId31"/>
    <p:sldId id="438" r:id="rId32"/>
    <p:sldId id="439" r:id="rId33"/>
    <p:sldId id="440" r:id="rId34"/>
    <p:sldId id="462" r:id="rId35"/>
    <p:sldId id="442" r:id="rId36"/>
    <p:sldId id="443" r:id="rId37"/>
    <p:sldId id="444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63" r:id="rId47"/>
    <p:sldId id="454" r:id="rId48"/>
    <p:sldId id="455" r:id="rId49"/>
    <p:sldId id="464" r:id="rId50"/>
    <p:sldId id="456" r:id="rId51"/>
    <p:sldId id="465" r:id="rId52"/>
    <p:sldId id="262" r:id="rId53"/>
    <p:sldId id="457" r:id="rId54"/>
    <p:sldId id="458" r:id="rId55"/>
    <p:sldId id="459" r:id="rId56"/>
    <p:sldId id="416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185A7378-A965-483F-B248-1F4E374AF56F}">
          <p14:sldIdLst>
            <p14:sldId id="257"/>
          </p14:sldIdLst>
        </p14:section>
        <p14:section name="Review &amp; Introduction" id="{44CFE92C-DB92-4E77-8507-D8FDDBC48010}">
          <p14:sldIdLst>
            <p14:sldId id="259"/>
            <p14:sldId id="418"/>
            <p14:sldId id="417"/>
            <p14:sldId id="419"/>
            <p14:sldId id="420"/>
            <p14:sldId id="258"/>
            <p14:sldId id="421"/>
            <p14:sldId id="422"/>
          </p14:sldIdLst>
        </p14:section>
        <p14:section name="The Predictive Objective" id="{103B826C-FB67-42AE-A22A-B45009F4527E}">
          <p14:sldIdLst>
            <p14:sldId id="423"/>
            <p14:sldId id="424"/>
            <p14:sldId id="425"/>
          </p14:sldIdLst>
        </p14:section>
        <p14:section name="Stochastic-gradient and Semi-gradient methods" id="{55ADFAAC-6202-4B8E-991D-9070770EFAC4}">
          <p14:sldIdLst>
            <p14:sldId id="460"/>
            <p14:sldId id="427"/>
            <p14:sldId id="428"/>
            <p14:sldId id="429"/>
            <p14:sldId id="430"/>
            <p14:sldId id="431"/>
            <p14:sldId id="432"/>
            <p14:sldId id="433"/>
          </p14:sldIdLst>
        </p14:section>
        <p14:section name="Linear Methods" id="{9A3D4E9A-BF28-4122-BA1D-04C2F13AEBDB}">
          <p14:sldIdLst>
            <p14:sldId id="461"/>
            <p14:sldId id="434"/>
            <p14:sldId id="436"/>
            <p14:sldId id="437"/>
            <p14:sldId id="438"/>
            <p14:sldId id="439"/>
            <p14:sldId id="440"/>
          </p14:sldIdLst>
        </p14:section>
        <p14:section name="Feature Construction for Linear Methods" id="{51D2656A-DC24-4467-BE3A-3BA40A3FE9FD}">
          <p14:sldIdLst>
            <p14:sldId id="462"/>
            <p14:sldId id="442"/>
            <p14:sldId id="443"/>
            <p14:sldId id="444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</p14:sldIdLst>
        </p14:section>
        <p14:section name="Non-linear Methods: ANNs" id="{056639C1-44C5-470A-B12C-1F7D7201891C}">
          <p14:sldIdLst>
            <p14:sldId id="463"/>
            <p14:sldId id="454"/>
            <p14:sldId id="455"/>
          </p14:sldIdLst>
        </p14:section>
        <p14:section name="Other Function Approximations" id="{C1A514EA-9656-4CEE-8E69-5585DCB5FB4F}">
          <p14:sldIdLst>
            <p14:sldId id="464"/>
            <p14:sldId id="456"/>
          </p14:sldIdLst>
        </p14:section>
        <p14:section name="Interest and Emphasis" id="{6F688B6D-36D4-4558-B30C-7BF9A3801AE8}">
          <p14:sldIdLst>
            <p14:sldId id="465"/>
            <p14:sldId id="262"/>
            <p14:sldId id="457"/>
            <p14:sldId id="458"/>
          </p14:sldIdLst>
        </p14:section>
        <p14:section name="Summary" id="{1CA063E6-B99A-4BDB-8B12-596369D24476}">
          <p14:sldIdLst>
            <p14:sldId id="459"/>
          </p14:sldIdLst>
        </p14:section>
        <p14:section name="Closing slide" id="{2F3F0733-10B6-4371-A063-984B9444E997}">
          <p14:sldIdLst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37" userDrawn="1">
          <p15:clr>
            <a:srgbClr val="A4A3A4"/>
          </p15:clr>
        </p15:guide>
        <p15:guide id="4" pos="98" userDrawn="1">
          <p15:clr>
            <a:srgbClr val="A4A3A4"/>
          </p15:clr>
        </p15:guide>
        <p15:guide id="5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7C7C7"/>
    <a:srgbClr val="FFFFFF"/>
    <a:srgbClr val="F2F2F2"/>
    <a:srgbClr val="C73D56"/>
    <a:srgbClr val="FF94A6"/>
    <a:srgbClr val="CD4563"/>
    <a:srgbClr val="C42A4A"/>
    <a:srgbClr val="E5F1F8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124F0-91E6-4801-87EE-C83B78173BB8}" v="3" dt="2020-06-10T11:57:53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>
        <p:guide orient="horz" pos="96"/>
        <p:guide pos="3840"/>
        <p:guide orient="horz" pos="2137"/>
        <p:guide pos="98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6T11:28:55.97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0 226,'79'22,"260"47,204 1,1992-4,-2245-68,1178-3,-2012-5,-702-70,-265 70,1494 10,41 0,459-61,702 18,-1012 43,1233 0,-1188-7,-1-14,-1-12,0-12,-111 17,54-14,1 9,43 6,440 22,-324 11,-139-6,-312 0,-24 0,-91 0,-109-1,-129 1,-112 0,-2042 1,2442 6,126-2,67 1,41 1,119 7,108 11,101 11,104 21,114 23,-415-57,1345 179,687-67,-423-172,-1587 36,-2482 1,1397-12,634-9,249 11,196-4,0 11,3009 3,-2845-43,-128 9,-208 34,0 0,0-1,0-1,-1-1,1 0,-1-2,1 1,-1-1,0 0,-1-2,2 0,-2-1,0-1,0 1,0-4,-9 11,0-1,0 0,0-1,0 1,0 0,0-1,-1 1,1 0,-1 0,1-1,-1 0,0 1,1-1,-1 1,0 0,0-2,-1 2,1 0,0 0,-1-1,1 1,-1 0,1-1,-1 0,0 1,0 1,0-2,0 1,0 0,1-1,-2 2,1-1,-1 0,1 1,0-2,-1 2,0 0,2 0,-2 0,0 0,0-1,1 1,-1 0,-1 0,2 1,-1-1,0 1,1 0,-1-1,0 1,0 0,0 0,0 1,0-1,1 0,-45-13,0 4,0 1,-1 5,-34 0,50 3,-1208 2,-1243 0,2419-9,47-1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06T11:37:02.379"/>
    </inkml:context>
    <inkml:brush xml:id="br0">
      <inkml:brushProperty name="width" value="0.4" units="cm"/>
      <inkml:brushProperty name="height" value="0.8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25,'80'22,"621"-19,1558-3,-1837-26,-87 8,198 13,-80 28,-135 23,412 29,122-74,-826-1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10/06/2020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2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E9323-6CB9-4153-9971-78AEFA1A8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6987"/>
            <a:ext cx="12192000" cy="812718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0" y="0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54614" y="5092987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6D896D11-3D03-4F46-9C64-0D5A36B8B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56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427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9994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372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8199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86451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39033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2599190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78614585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63019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158961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85D1F2-BF78-40EE-B0BF-4CD21A346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26" y="-465221"/>
            <a:ext cx="13254804" cy="7968118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8812" y="-465221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39C2EE9-27C2-4B39-A4F9-2942E07F6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26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5382435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144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72745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890630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3195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283514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9960080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94419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2388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358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844E-7EF9-43F1-8DA3-283A679D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5CCAA-8C02-4470-BA4E-BF56EFA37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3DBA-0FCE-4D24-9A43-7851AD7EB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83378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250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302793695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0256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816903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46708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993517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142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179305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23216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+mj-lt"/>
              </a:rPr>
              <a:t>c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60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629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4245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405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2029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49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917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05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3581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2620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271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799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99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294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6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90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11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29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8C01537F-3C3C-BC4A-A7E0-E75229997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1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335" t="29794" r="-20963" b="1204"/>
          <a:stretch/>
        </p:blipFill>
        <p:spPr>
          <a:xfrm>
            <a:off x="0" y="0"/>
            <a:ext cx="9300279" cy="685800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AE177F4-6AFC-9948-AA0B-233B9DBD8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9DE41D80-3F1F-3240-8CF8-627838E1D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1F8CDA-C995-D64C-89BE-A04B046490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6904605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29106B7-B1B1-AA49-B600-AD5C2C3F7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D299F186-23C4-9E4F-8B32-C35F55AACB9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2290838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080504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E113ACC0-3924-4B47-8991-DEA74A8BF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114479"/>
            <a:ext cx="11083189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438324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427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0814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4AB25-C2C6-4734-AF39-325DDF751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0342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70003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0548" y="1309384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58" y="2322703"/>
            <a:ext cx="4229508" cy="41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2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95955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314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78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262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510064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67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E5B7F0C-7128-904D-BDDD-7C51F09B9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BC75F592-F9EA-EF47-B64E-F4485578E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6158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8081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1585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511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3C19D-D5BA-481C-B470-13C6B8BCD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12" y="-1188967"/>
            <a:ext cx="13254804" cy="8840851"/>
          </a:xfrm>
          <a:prstGeom prst="rect">
            <a:avLst/>
          </a:prstGeom>
        </p:spPr>
      </p:pic>
      <p:sp>
        <p:nvSpPr>
          <p:cNvPr id="8" name="Rectángulo 12">
            <a:extLst>
              <a:ext uri="{FF2B5EF4-FFF2-40B4-BE49-F238E27FC236}">
                <a16:creationId xmlns:a16="http://schemas.microsoft.com/office/drawing/2014/main" id="{DC8F4854-E417-40DC-85FB-DF2C1F49FC28}"/>
              </a:ext>
            </a:extLst>
          </p:cNvPr>
          <p:cNvSpPr/>
          <p:nvPr userDrawn="1"/>
        </p:nvSpPr>
        <p:spPr>
          <a:xfrm>
            <a:off x="-174171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47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5178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0726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2238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277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23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958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0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1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3792061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038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2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9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BC6244-98F4-4509-A7BA-29D7B752B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/>
          <a:stretch/>
        </p:blipFill>
        <p:spPr>
          <a:xfrm>
            <a:off x="-168812" y="-435594"/>
            <a:ext cx="12930470" cy="7293593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36088" y="-697833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Imagen 46">
            <a:extLst>
              <a:ext uri="{FF2B5EF4-FFF2-40B4-BE49-F238E27FC236}">
                <a16:creationId xmlns:a16="http://schemas.microsoft.com/office/drawing/2014/main" id="{B81BC88D-6249-4955-91B5-57929CE79A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923454-CF8B-45D6-9BE0-CF3538C8773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9956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705385"/>
            <a:ext cx="5956600" cy="1325563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5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6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7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4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5925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7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8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0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6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2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638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2151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9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21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2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0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2" name="Freeform 31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3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76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1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3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4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5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6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2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2148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854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31363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302135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4457265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76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159EFE-704E-4D1E-AB71-5276C0EF0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/>
          <a:stretch/>
        </p:blipFill>
        <p:spPr>
          <a:xfrm>
            <a:off x="0" y="0"/>
            <a:ext cx="12192000" cy="689071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325074" y="-179742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31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63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3997263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36095839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320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2298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5272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812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4693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41724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43431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15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ettyImages-956431526.jpg" descr="GettyImages-956431526.jpg">
            <a:extLst>
              <a:ext uri="{FF2B5EF4-FFF2-40B4-BE49-F238E27FC236}">
                <a16:creationId xmlns:a16="http://schemas.microsoft.com/office/drawing/2014/main" id="{98759802-3ED4-412C-8FA5-3C3AEF5290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446" t="33138" r="41091" b="30657"/>
          <a:stretch/>
        </p:blipFill>
        <p:spPr>
          <a:xfrm flipH="1">
            <a:off x="0" y="7407"/>
            <a:ext cx="12225867" cy="6850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4653" y="-348916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16739E78-F5C3-463C-9EA9-99F4FC265E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3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826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2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3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3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3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5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6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7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8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9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0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5" name="Freeform 44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3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3451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2099428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7593229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9569188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92134" y="1261964"/>
            <a:ext cx="11252793" cy="50507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600"/>
            </a:lvl1pPr>
            <a:lvl2pPr>
              <a:lnSpc>
                <a:spcPct val="100000"/>
              </a:lnSpc>
              <a:buClr>
                <a:schemeClr val="accent2"/>
              </a:buClr>
              <a:defRPr sz="1400"/>
            </a:lvl2pPr>
            <a:lvl3pPr>
              <a:lnSpc>
                <a:spcPct val="100000"/>
              </a:lnSpc>
              <a:buClr>
                <a:schemeClr val="accent2"/>
              </a:buClr>
              <a:defRPr sz="1200"/>
            </a:lvl3pPr>
            <a:lvl4pPr>
              <a:lnSpc>
                <a:spcPct val="100000"/>
              </a:lnSpc>
              <a:buClr>
                <a:schemeClr val="accent2"/>
              </a:buClr>
              <a:defRPr sz="1100"/>
            </a:lvl4pPr>
            <a:lvl5pPr>
              <a:lnSpc>
                <a:spcPct val="100000"/>
              </a:lnSpc>
              <a:buClr>
                <a:schemeClr val="accent2"/>
              </a:buCl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Box 12"/>
          <p:cNvSpPr txBox="1">
            <a:spLocks noChangeArrowheads="1"/>
          </p:cNvSpPr>
          <p:nvPr userDrawn="1"/>
        </p:nvSpPr>
        <p:spPr bwMode="auto">
          <a:xfrm>
            <a:off x="12359733" y="5517602"/>
            <a:ext cx="1681163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tabLst>
                <a:tab pos="133341" algn="l"/>
              </a:tabLst>
              <a:defRPr/>
            </a:pP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Change the Year in the Copyright field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1.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‘Insert’ in Top menu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2.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’Header &amp; Footer’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3.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Write new Year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	in field ‘Footer’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4.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‘Apply to All’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92608" y="296869"/>
            <a:ext cx="1122883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16939" y="779416"/>
            <a:ext cx="11204282" cy="300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1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2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3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4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26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ChangeAspect="1" noEditPoints="1"/>
          </p:cNvSpPr>
          <p:nvPr userDrawn="1"/>
        </p:nvSpPr>
        <p:spPr bwMode="auto">
          <a:xfrm>
            <a:off x="10834052" y="6521376"/>
            <a:ext cx="741600" cy="10440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5641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30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7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8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9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 b="1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43175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 defTabSz="457200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69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2016 Amadeus IT Group SA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796121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391605" y="6406049"/>
            <a:ext cx="2332268" cy="244474"/>
            <a:chOff x="3495675" y="6110287"/>
            <a:chExt cx="2332268" cy="244476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3495675" y="6110288"/>
              <a:ext cx="234950" cy="244475"/>
            </a:xfrm>
            <a:custGeom>
              <a:avLst/>
              <a:gdLst>
                <a:gd name="T0" fmla="*/ 9 w 54"/>
                <a:gd name="T1" fmla="*/ 54 h 54"/>
                <a:gd name="T2" fmla="*/ 25 w 54"/>
                <a:gd name="T3" fmla="*/ 54 h 54"/>
                <a:gd name="T4" fmla="*/ 25 w 54"/>
                <a:gd name="T5" fmla="*/ 53 h 54"/>
                <a:gd name="T6" fmla="*/ 25 w 54"/>
                <a:gd name="T7" fmla="*/ 51 h 54"/>
                <a:gd name="T8" fmla="*/ 19 w 54"/>
                <a:gd name="T9" fmla="*/ 45 h 54"/>
                <a:gd name="T10" fmla="*/ 17 w 54"/>
                <a:gd name="T11" fmla="*/ 44 h 54"/>
                <a:gd name="T12" fmla="*/ 13 w 54"/>
                <a:gd name="T13" fmla="*/ 43 h 54"/>
                <a:gd name="T14" fmla="*/ 13 w 54"/>
                <a:gd name="T15" fmla="*/ 43 h 54"/>
                <a:gd name="T16" fmla="*/ 1 w 54"/>
                <a:gd name="T17" fmla="*/ 48 h 54"/>
                <a:gd name="T18" fmla="*/ 1 w 54"/>
                <a:gd name="T19" fmla="*/ 54 h 54"/>
                <a:gd name="T20" fmla="*/ 9 w 54"/>
                <a:gd name="T21" fmla="*/ 54 h 54"/>
                <a:gd name="T22" fmla="*/ 32 w 54"/>
                <a:gd name="T23" fmla="*/ 54 h 54"/>
                <a:gd name="T24" fmla="*/ 46 w 54"/>
                <a:gd name="T25" fmla="*/ 54 h 54"/>
                <a:gd name="T26" fmla="*/ 54 w 54"/>
                <a:gd name="T27" fmla="*/ 54 h 54"/>
                <a:gd name="T28" fmla="*/ 54 w 54"/>
                <a:gd name="T29" fmla="*/ 45 h 54"/>
                <a:gd name="T30" fmla="*/ 54 w 54"/>
                <a:gd name="T31" fmla="*/ 18 h 54"/>
                <a:gd name="T32" fmla="*/ 46 w 54"/>
                <a:gd name="T33" fmla="*/ 18 h 54"/>
                <a:gd name="T34" fmla="*/ 46 w 54"/>
                <a:gd name="T35" fmla="*/ 27 h 54"/>
                <a:gd name="T36" fmla="*/ 41 w 54"/>
                <a:gd name="T37" fmla="*/ 27 h 54"/>
                <a:gd name="T38" fmla="*/ 41 w 54"/>
                <a:gd name="T39" fmla="*/ 18 h 54"/>
                <a:gd name="T40" fmla="*/ 33 w 54"/>
                <a:gd name="T41" fmla="*/ 18 h 54"/>
                <a:gd name="T42" fmla="*/ 33 w 54"/>
                <a:gd name="T43" fmla="*/ 13 h 54"/>
                <a:gd name="T44" fmla="*/ 41 w 54"/>
                <a:gd name="T45" fmla="*/ 13 h 54"/>
                <a:gd name="T46" fmla="*/ 41 w 54"/>
                <a:gd name="T47" fmla="*/ 5 h 54"/>
                <a:gd name="T48" fmla="*/ 46 w 54"/>
                <a:gd name="T49" fmla="*/ 5 h 54"/>
                <a:gd name="T50" fmla="*/ 46 w 54"/>
                <a:gd name="T51" fmla="*/ 13 h 54"/>
                <a:gd name="T52" fmla="*/ 54 w 54"/>
                <a:gd name="T53" fmla="*/ 13 h 54"/>
                <a:gd name="T54" fmla="*/ 54 w 54"/>
                <a:gd name="T55" fmla="*/ 9 h 54"/>
                <a:gd name="T56" fmla="*/ 54 w 54"/>
                <a:gd name="T57" fmla="*/ 0 h 54"/>
                <a:gd name="T58" fmla="*/ 46 w 54"/>
                <a:gd name="T59" fmla="*/ 0 h 54"/>
                <a:gd name="T60" fmla="*/ 9 w 54"/>
                <a:gd name="T61" fmla="*/ 0 h 54"/>
                <a:gd name="T62" fmla="*/ 0 w 54"/>
                <a:gd name="T63" fmla="*/ 0 h 54"/>
                <a:gd name="T64" fmla="*/ 0 w 54"/>
                <a:gd name="T65" fmla="*/ 9 h 54"/>
                <a:gd name="T66" fmla="*/ 0 w 54"/>
                <a:gd name="T67" fmla="*/ 9 h 54"/>
                <a:gd name="T68" fmla="*/ 14 w 54"/>
                <a:gd name="T69" fmla="*/ 4 h 54"/>
                <a:gd name="T70" fmla="*/ 33 w 54"/>
                <a:gd name="T71" fmla="*/ 4 h 54"/>
                <a:gd name="T72" fmla="*/ 28 w 54"/>
                <a:gd name="T73" fmla="*/ 9 h 54"/>
                <a:gd name="T74" fmla="*/ 24 w 54"/>
                <a:gd name="T75" fmla="*/ 9 h 54"/>
                <a:gd name="T76" fmla="*/ 29 w 54"/>
                <a:gd name="T77" fmla="*/ 19 h 54"/>
                <a:gd name="T78" fmla="*/ 23 w 54"/>
                <a:gd name="T79" fmla="*/ 29 h 54"/>
                <a:gd name="T80" fmla="*/ 20 w 54"/>
                <a:gd name="T81" fmla="*/ 34 h 54"/>
                <a:gd name="T82" fmla="*/ 24 w 54"/>
                <a:gd name="T83" fmla="*/ 39 h 54"/>
                <a:gd name="T84" fmla="*/ 25 w 54"/>
                <a:gd name="T85" fmla="*/ 39 h 54"/>
                <a:gd name="T86" fmla="*/ 32 w 54"/>
                <a:gd name="T87" fmla="*/ 52 h 54"/>
                <a:gd name="T88" fmla="*/ 32 w 54"/>
                <a:gd name="T89" fmla="*/ 54 h 54"/>
                <a:gd name="T90" fmla="*/ 0 w 54"/>
                <a:gd name="T91" fmla="*/ 29 h 54"/>
                <a:gd name="T92" fmla="*/ 0 w 54"/>
                <a:gd name="T93" fmla="*/ 42 h 54"/>
                <a:gd name="T94" fmla="*/ 10 w 54"/>
                <a:gd name="T95" fmla="*/ 40 h 54"/>
                <a:gd name="T96" fmla="*/ 12 w 54"/>
                <a:gd name="T97" fmla="*/ 40 h 54"/>
                <a:gd name="T98" fmla="*/ 13 w 54"/>
                <a:gd name="T99" fmla="*/ 40 h 54"/>
                <a:gd name="T100" fmla="*/ 11 w 54"/>
                <a:gd name="T101" fmla="*/ 36 h 54"/>
                <a:gd name="T102" fmla="*/ 11 w 54"/>
                <a:gd name="T103" fmla="*/ 33 h 54"/>
                <a:gd name="T104" fmla="*/ 10 w 54"/>
                <a:gd name="T105" fmla="*/ 33 h 54"/>
                <a:gd name="T106" fmla="*/ 0 w 54"/>
                <a:gd name="T107" fmla="*/ 29 h 54"/>
                <a:gd name="T108" fmla="*/ 11 w 54"/>
                <a:gd name="T109" fmla="*/ 8 h 54"/>
                <a:gd name="T110" fmla="*/ 6 w 54"/>
                <a:gd name="T111" fmla="*/ 10 h 54"/>
                <a:gd name="T112" fmla="*/ 4 w 54"/>
                <a:gd name="T113" fmla="*/ 18 h 54"/>
                <a:gd name="T114" fmla="*/ 14 w 54"/>
                <a:gd name="T115" fmla="*/ 29 h 54"/>
                <a:gd name="T116" fmla="*/ 14 w 54"/>
                <a:gd name="T117" fmla="*/ 29 h 54"/>
                <a:gd name="T118" fmla="*/ 19 w 54"/>
                <a:gd name="T119" fmla="*/ 27 h 54"/>
                <a:gd name="T120" fmla="*/ 20 w 54"/>
                <a:gd name="T121" fmla="*/ 19 h 54"/>
                <a:gd name="T122" fmla="*/ 11 w 54"/>
                <a:gd name="T123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4">
                  <a:moveTo>
                    <a:pt x="9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3"/>
                    <a:pt x="25" y="53"/>
                  </a:cubicBezTo>
                  <a:cubicBezTo>
                    <a:pt x="25" y="52"/>
                    <a:pt x="25" y="51"/>
                    <a:pt x="25" y="51"/>
                  </a:cubicBezTo>
                  <a:cubicBezTo>
                    <a:pt x="25" y="48"/>
                    <a:pt x="22" y="47"/>
                    <a:pt x="19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4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8" y="43"/>
                    <a:pt x="3" y="45"/>
                    <a:pt x="1" y="48"/>
                  </a:cubicBezTo>
                  <a:cubicBezTo>
                    <a:pt x="1" y="54"/>
                    <a:pt x="1" y="54"/>
                    <a:pt x="1" y="54"/>
                  </a:cubicBezTo>
                  <a:lnTo>
                    <a:pt x="9" y="54"/>
                  </a:lnTo>
                  <a:close/>
                  <a:moveTo>
                    <a:pt x="32" y="54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6"/>
                    <a:pt x="8" y="4"/>
                    <a:pt x="14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7" y="11"/>
                    <a:pt x="29" y="15"/>
                    <a:pt x="29" y="19"/>
                  </a:cubicBezTo>
                  <a:cubicBezTo>
                    <a:pt x="29" y="23"/>
                    <a:pt x="27" y="26"/>
                    <a:pt x="23" y="29"/>
                  </a:cubicBezTo>
                  <a:cubicBezTo>
                    <a:pt x="20" y="31"/>
                    <a:pt x="20" y="32"/>
                    <a:pt x="20" y="34"/>
                  </a:cubicBezTo>
                  <a:cubicBezTo>
                    <a:pt x="20" y="35"/>
                    <a:pt x="23" y="38"/>
                    <a:pt x="24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31" y="44"/>
                    <a:pt x="32" y="47"/>
                    <a:pt x="32" y="52"/>
                  </a:cubicBezTo>
                  <a:cubicBezTo>
                    <a:pt x="32" y="53"/>
                    <a:pt x="32" y="53"/>
                    <a:pt x="32" y="54"/>
                  </a:cubicBezTo>
                  <a:moveTo>
                    <a:pt x="0" y="29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3" y="41"/>
                    <a:pt x="7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39"/>
                    <a:pt x="11" y="38"/>
                    <a:pt x="11" y="36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6" y="33"/>
                    <a:pt x="3" y="31"/>
                    <a:pt x="0" y="29"/>
                  </a:cubicBezTo>
                  <a:moveTo>
                    <a:pt x="11" y="8"/>
                  </a:moveTo>
                  <a:cubicBezTo>
                    <a:pt x="9" y="8"/>
                    <a:pt x="7" y="9"/>
                    <a:pt x="6" y="10"/>
                  </a:cubicBezTo>
                  <a:cubicBezTo>
                    <a:pt x="4" y="12"/>
                    <a:pt x="3" y="15"/>
                    <a:pt x="4" y="18"/>
                  </a:cubicBezTo>
                  <a:cubicBezTo>
                    <a:pt x="5" y="24"/>
                    <a:pt x="9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6" y="29"/>
                    <a:pt x="18" y="28"/>
                    <a:pt x="19" y="27"/>
                  </a:cubicBezTo>
                  <a:cubicBezTo>
                    <a:pt x="20" y="25"/>
                    <a:pt x="21" y="23"/>
                    <a:pt x="20" y="19"/>
                  </a:cubicBezTo>
                  <a:cubicBezTo>
                    <a:pt x="20" y="13"/>
                    <a:pt x="15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2" name="Freeform 6"/>
            <p:cNvSpPr>
              <a:spLocks/>
            </p:cNvSpPr>
            <p:nvPr userDrawn="1"/>
          </p:nvSpPr>
          <p:spPr bwMode="auto">
            <a:xfrm>
              <a:off x="4397375" y="6110288"/>
              <a:ext cx="234950" cy="244475"/>
            </a:xfrm>
            <a:custGeom>
              <a:avLst/>
              <a:gdLst>
                <a:gd name="T0" fmla="*/ 0 w 54"/>
                <a:gd name="T1" fmla="*/ 0 h 54"/>
                <a:gd name="T2" fmla="*/ 0 w 54"/>
                <a:gd name="T3" fmla="*/ 54 h 54"/>
                <a:gd name="T4" fmla="*/ 27 w 54"/>
                <a:gd name="T5" fmla="*/ 54 h 54"/>
                <a:gd name="T6" fmla="*/ 27 w 54"/>
                <a:gd name="T7" fmla="*/ 34 h 54"/>
                <a:gd name="T8" fmla="*/ 20 w 54"/>
                <a:gd name="T9" fmla="*/ 34 h 54"/>
                <a:gd name="T10" fmla="*/ 20 w 54"/>
                <a:gd name="T11" fmla="*/ 26 h 54"/>
                <a:gd name="T12" fmla="*/ 27 w 54"/>
                <a:gd name="T13" fmla="*/ 26 h 54"/>
                <a:gd name="T14" fmla="*/ 27 w 54"/>
                <a:gd name="T15" fmla="*/ 21 h 54"/>
                <a:gd name="T16" fmla="*/ 37 w 54"/>
                <a:gd name="T17" fmla="*/ 10 h 54"/>
                <a:gd name="T18" fmla="*/ 44 w 54"/>
                <a:gd name="T19" fmla="*/ 10 h 54"/>
                <a:gd name="T20" fmla="*/ 44 w 54"/>
                <a:gd name="T21" fmla="*/ 19 h 54"/>
                <a:gd name="T22" fmla="*/ 37 w 54"/>
                <a:gd name="T23" fmla="*/ 19 h 54"/>
                <a:gd name="T24" fmla="*/ 35 w 54"/>
                <a:gd name="T25" fmla="*/ 21 h 54"/>
                <a:gd name="T26" fmla="*/ 35 w 54"/>
                <a:gd name="T27" fmla="*/ 26 h 54"/>
                <a:gd name="T28" fmla="*/ 44 w 54"/>
                <a:gd name="T29" fmla="*/ 26 h 54"/>
                <a:gd name="T30" fmla="*/ 44 w 54"/>
                <a:gd name="T31" fmla="*/ 34 h 54"/>
                <a:gd name="T32" fmla="*/ 35 w 54"/>
                <a:gd name="T33" fmla="*/ 34 h 54"/>
                <a:gd name="T34" fmla="*/ 35 w 54"/>
                <a:gd name="T35" fmla="*/ 54 h 54"/>
                <a:gd name="T36" fmla="*/ 54 w 54"/>
                <a:gd name="T37" fmla="*/ 54 h 54"/>
                <a:gd name="T38" fmla="*/ 54 w 54"/>
                <a:gd name="T39" fmla="*/ 0 h 54"/>
                <a:gd name="T40" fmla="*/ 0 w 54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15"/>
                    <a:pt x="31" y="10"/>
                    <a:pt x="37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5" y="20"/>
                    <a:pt x="35" y="2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3" name="Freeform 7"/>
            <p:cNvSpPr>
              <a:spLocks noEditPoints="1"/>
            </p:cNvSpPr>
            <p:nvPr userDrawn="1"/>
          </p:nvSpPr>
          <p:spPr bwMode="auto">
            <a:xfrm>
              <a:off x="4692650" y="6110288"/>
              <a:ext cx="236537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8 w 54"/>
                <a:gd name="T11" fmla="*/ 36 h 54"/>
                <a:gd name="T12" fmla="*/ 37 w 54"/>
                <a:gd name="T13" fmla="*/ 36 h 54"/>
                <a:gd name="T14" fmla="*/ 41 w 54"/>
                <a:gd name="T15" fmla="*/ 40 h 54"/>
                <a:gd name="T16" fmla="*/ 37 w 54"/>
                <a:gd name="T17" fmla="*/ 44 h 54"/>
                <a:gd name="T18" fmla="*/ 27 w 54"/>
                <a:gd name="T19" fmla="*/ 44 h 54"/>
                <a:gd name="T20" fmla="*/ 14 w 54"/>
                <a:gd name="T21" fmla="*/ 30 h 54"/>
                <a:gd name="T22" fmla="*/ 14 w 54"/>
                <a:gd name="T23" fmla="*/ 15 h 54"/>
                <a:gd name="T24" fmla="*/ 18 w 54"/>
                <a:gd name="T25" fmla="*/ 11 h 54"/>
                <a:gd name="T26" fmla="*/ 22 w 54"/>
                <a:gd name="T27" fmla="*/ 15 h 54"/>
                <a:gd name="T28" fmla="*/ 22 w 54"/>
                <a:gd name="T29" fmla="*/ 19 h 54"/>
                <a:gd name="T30" fmla="*/ 37 w 54"/>
                <a:gd name="T31" fmla="*/ 19 h 54"/>
                <a:gd name="T32" fmla="*/ 41 w 54"/>
                <a:gd name="T33" fmla="*/ 23 h 54"/>
                <a:gd name="T34" fmla="*/ 37 w 54"/>
                <a:gd name="T35" fmla="*/ 28 h 54"/>
                <a:gd name="T36" fmla="*/ 22 w 54"/>
                <a:gd name="T37" fmla="*/ 28 h 54"/>
                <a:gd name="T38" fmla="*/ 22 w 54"/>
                <a:gd name="T39" fmla="*/ 30 h 54"/>
                <a:gd name="T40" fmla="*/ 28 w 54"/>
                <a:gd name="T41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8" y="36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43"/>
                    <a:pt x="39" y="44"/>
                    <a:pt x="3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0" y="44"/>
                    <a:pt x="14" y="38"/>
                    <a:pt x="14" y="3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2"/>
                    <a:pt x="16" y="11"/>
                    <a:pt x="18" y="11"/>
                  </a:cubicBezTo>
                  <a:cubicBezTo>
                    <a:pt x="20" y="11"/>
                    <a:pt x="22" y="12"/>
                    <a:pt x="22" y="15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9" y="19"/>
                    <a:pt x="41" y="21"/>
                    <a:pt x="41" y="23"/>
                  </a:cubicBezTo>
                  <a:cubicBezTo>
                    <a:pt x="41" y="26"/>
                    <a:pt x="39" y="28"/>
                    <a:pt x="37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3"/>
                    <a:pt x="25" y="36"/>
                    <a:pt x="28" y="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 userDrawn="1"/>
          </p:nvSpPr>
          <p:spPr bwMode="auto">
            <a:xfrm>
              <a:off x="37957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0 w 54"/>
                <a:gd name="T11" fmla="*/ 44 h 54"/>
                <a:gd name="T12" fmla="*/ 14 w 54"/>
                <a:gd name="T13" fmla="*/ 44 h 54"/>
                <a:gd name="T14" fmla="*/ 14 w 54"/>
                <a:gd name="T15" fmla="*/ 20 h 54"/>
                <a:gd name="T16" fmla="*/ 20 w 54"/>
                <a:gd name="T17" fmla="*/ 20 h 54"/>
                <a:gd name="T18" fmla="*/ 20 w 54"/>
                <a:gd name="T19" fmla="*/ 44 h 54"/>
                <a:gd name="T20" fmla="*/ 17 w 54"/>
                <a:gd name="T21" fmla="*/ 18 h 54"/>
                <a:gd name="T22" fmla="*/ 13 w 54"/>
                <a:gd name="T23" fmla="*/ 14 h 54"/>
                <a:gd name="T24" fmla="*/ 17 w 54"/>
                <a:gd name="T25" fmla="*/ 9 h 54"/>
                <a:gd name="T26" fmla="*/ 21 w 54"/>
                <a:gd name="T27" fmla="*/ 14 h 54"/>
                <a:gd name="T28" fmla="*/ 17 w 54"/>
                <a:gd name="T29" fmla="*/ 18 h 54"/>
                <a:gd name="T30" fmla="*/ 44 w 54"/>
                <a:gd name="T31" fmla="*/ 44 h 54"/>
                <a:gd name="T32" fmla="*/ 37 w 54"/>
                <a:gd name="T33" fmla="*/ 44 h 54"/>
                <a:gd name="T34" fmla="*/ 37 w 54"/>
                <a:gd name="T35" fmla="*/ 30 h 54"/>
                <a:gd name="T36" fmla="*/ 36 w 54"/>
                <a:gd name="T37" fmla="*/ 28 h 54"/>
                <a:gd name="T38" fmla="*/ 33 w 54"/>
                <a:gd name="T39" fmla="*/ 28 h 54"/>
                <a:gd name="T40" fmla="*/ 31 w 54"/>
                <a:gd name="T41" fmla="*/ 29 h 54"/>
                <a:gd name="T42" fmla="*/ 31 w 54"/>
                <a:gd name="T43" fmla="*/ 44 h 54"/>
                <a:gd name="T44" fmla="*/ 24 w 54"/>
                <a:gd name="T45" fmla="*/ 44 h 54"/>
                <a:gd name="T46" fmla="*/ 24 w 54"/>
                <a:gd name="T47" fmla="*/ 20 h 54"/>
                <a:gd name="T48" fmla="*/ 31 w 54"/>
                <a:gd name="T49" fmla="*/ 20 h 54"/>
                <a:gd name="T50" fmla="*/ 31 w 54"/>
                <a:gd name="T51" fmla="*/ 21 h 54"/>
                <a:gd name="T52" fmla="*/ 40 w 54"/>
                <a:gd name="T53" fmla="*/ 22 h 54"/>
                <a:gd name="T54" fmla="*/ 44 w 54"/>
                <a:gd name="T55" fmla="*/ 30 h 54"/>
                <a:gd name="T56" fmla="*/ 44 w 54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0" y="44"/>
                  </a:moveTo>
                  <a:cubicBezTo>
                    <a:pt x="14" y="44"/>
                    <a:pt x="14" y="44"/>
                    <a:pt x="14" y="4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4"/>
                  </a:lnTo>
                  <a:close/>
                  <a:moveTo>
                    <a:pt x="17" y="18"/>
                  </a:moveTo>
                  <a:cubicBezTo>
                    <a:pt x="15" y="18"/>
                    <a:pt x="13" y="16"/>
                    <a:pt x="13" y="14"/>
                  </a:cubicBezTo>
                  <a:cubicBezTo>
                    <a:pt x="13" y="11"/>
                    <a:pt x="15" y="9"/>
                    <a:pt x="17" y="9"/>
                  </a:cubicBezTo>
                  <a:cubicBezTo>
                    <a:pt x="19" y="9"/>
                    <a:pt x="21" y="11"/>
                    <a:pt x="21" y="14"/>
                  </a:cubicBezTo>
                  <a:cubicBezTo>
                    <a:pt x="21" y="16"/>
                    <a:pt x="19" y="18"/>
                    <a:pt x="17" y="18"/>
                  </a:cubicBezTo>
                  <a:moveTo>
                    <a:pt x="44" y="44"/>
                  </a:moveTo>
                  <a:cubicBezTo>
                    <a:pt x="37" y="44"/>
                    <a:pt x="37" y="44"/>
                    <a:pt x="37" y="4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6" y="28"/>
                  </a:cubicBezTo>
                  <a:cubicBezTo>
                    <a:pt x="36" y="27"/>
                    <a:pt x="34" y="27"/>
                    <a:pt x="33" y="28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7" y="20"/>
                    <a:pt x="40" y="22"/>
                  </a:cubicBezTo>
                  <a:cubicBezTo>
                    <a:pt x="42" y="23"/>
                    <a:pt x="44" y="27"/>
                    <a:pt x="44" y="30"/>
                  </a:cubicBezTo>
                  <a:lnTo>
                    <a:pt x="4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auto">
            <a:xfrm>
              <a:off x="52943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38 w 54"/>
                <a:gd name="T11" fmla="*/ 35 h 54"/>
                <a:gd name="T12" fmla="*/ 26 w 54"/>
                <a:gd name="T13" fmla="*/ 36 h 54"/>
                <a:gd name="T14" fmla="*/ 24 w 54"/>
                <a:gd name="T15" fmla="*/ 35 h 54"/>
                <a:gd name="T16" fmla="*/ 20 w 54"/>
                <a:gd name="T17" fmla="*/ 47 h 54"/>
                <a:gd name="T18" fmla="*/ 18 w 54"/>
                <a:gd name="T19" fmla="*/ 47 h 54"/>
                <a:gd name="T20" fmla="*/ 18 w 54"/>
                <a:gd name="T21" fmla="*/ 47 h 54"/>
                <a:gd name="T22" fmla="*/ 18 w 54"/>
                <a:gd name="T23" fmla="*/ 41 h 54"/>
                <a:gd name="T24" fmla="*/ 21 w 54"/>
                <a:gd name="T25" fmla="*/ 27 h 54"/>
                <a:gd name="T26" fmla="*/ 20 w 54"/>
                <a:gd name="T27" fmla="*/ 22 h 54"/>
                <a:gd name="T28" fmla="*/ 28 w 54"/>
                <a:gd name="T29" fmla="*/ 19 h 54"/>
                <a:gd name="T30" fmla="*/ 27 w 54"/>
                <a:gd name="T31" fmla="*/ 33 h 54"/>
                <a:gd name="T32" fmla="*/ 31 w 54"/>
                <a:gd name="T33" fmla="*/ 34 h 54"/>
                <a:gd name="T34" fmla="*/ 33 w 54"/>
                <a:gd name="T35" fmla="*/ 13 h 54"/>
                <a:gd name="T36" fmla="*/ 16 w 54"/>
                <a:gd name="T37" fmla="*/ 24 h 54"/>
                <a:gd name="T38" fmla="*/ 17 w 54"/>
                <a:gd name="T39" fmla="*/ 32 h 54"/>
                <a:gd name="T40" fmla="*/ 11 w 54"/>
                <a:gd name="T41" fmla="*/ 23 h 54"/>
                <a:gd name="T42" fmla="*/ 30 w 54"/>
                <a:gd name="T43" fmla="*/ 8 h 54"/>
                <a:gd name="T44" fmla="*/ 43 w 54"/>
                <a:gd name="T45" fmla="*/ 20 h 54"/>
                <a:gd name="T46" fmla="*/ 38 w 54"/>
                <a:gd name="T4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38" y="35"/>
                  </a:moveTo>
                  <a:cubicBezTo>
                    <a:pt x="35" y="37"/>
                    <a:pt x="29" y="39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3" y="39"/>
                    <a:pt x="22" y="44"/>
                    <a:pt x="20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5"/>
                    <a:pt x="18" y="42"/>
                    <a:pt x="18" y="41"/>
                  </a:cubicBezTo>
                  <a:cubicBezTo>
                    <a:pt x="18" y="37"/>
                    <a:pt x="21" y="31"/>
                    <a:pt x="21" y="27"/>
                  </a:cubicBezTo>
                  <a:cubicBezTo>
                    <a:pt x="21" y="26"/>
                    <a:pt x="20" y="24"/>
                    <a:pt x="20" y="22"/>
                  </a:cubicBezTo>
                  <a:cubicBezTo>
                    <a:pt x="21" y="18"/>
                    <a:pt x="26" y="15"/>
                    <a:pt x="28" y="19"/>
                  </a:cubicBezTo>
                  <a:cubicBezTo>
                    <a:pt x="30" y="24"/>
                    <a:pt x="23" y="29"/>
                    <a:pt x="27" y="33"/>
                  </a:cubicBezTo>
                  <a:cubicBezTo>
                    <a:pt x="27" y="33"/>
                    <a:pt x="29" y="34"/>
                    <a:pt x="31" y="34"/>
                  </a:cubicBezTo>
                  <a:cubicBezTo>
                    <a:pt x="38" y="32"/>
                    <a:pt x="39" y="17"/>
                    <a:pt x="33" y="13"/>
                  </a:cubicBezTo>
                  <a:cubicBezTo>
                    <a:pt x="24" y="8"/>
                    <a:pt x="15" y="16"/>
                    <a:pt x="16" y="24"/>
                  </a:cubicBezTo>
                  <a:cubicBezTo>
                    <a:pt x="16" y="27"/>
                    <a:pt x="19" y="29"/>
                    <a:pt x="17" y="32"/>
                  </a:cubicBezTo>
                  <a:cubicBezTo>
                    <a:pt x="13" y="30"/>
                    <a:pt x="11" y="27"/>
                    <a:pt x="11" y="23"/>
                  </a:cubicBezTo>
                  <a:cubicBezTo>
                    <a:pt x="11" y="13"/>
                    <a:pt x="20" y="7"/>
                    <a:pt x="30" y="8"/>
                  </a:cubicBezTo>
                  <a:cubicBezTo>
                    <a:pt x="37" y="9"/>
                    <a:pt x="42" y="14"/>
                    <a:pt x="43" y="20"/>
                  </a:cubicBezTo>
                  <a:cubicBezTo>
                    <a:pt x="43" y="25"/>
                    <a:pt x="41" y="32"/>
                    <a:pt x="38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6" name="Freeform 10"/>
            <p:cNvSpPr>
              <a:spLocks noEditPoints="1"/>
            </p:cNvSpPr>
            <p:nvPr userDrawn="1"/>
          </p:nvSpPr>
          <p:spPr bwMode="auto">
            <a:xfrm>
              <a:off x="4994275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15 w 54"/>
                <a:gd name="T11" fmla="*/ 44 h 54"/>
                <a:gd name="T12" fmla="*/ 10 w 54"/>
                <a:gd name="T13" fmla="*/ 40 h 54"/>
                <a:gd name="T14" fmla="*/ 15 w 54"/>
                <a:gd name="T15" fmla="*/ 36 h 54"/>
                <a:gd name="T16" fmla="*/ 19 w 54"/>
                <a:gd name="T17" fmla="*/ 40 h 54"/>
                <a:gd name="T18" fmla="*/ 15 w 54"/>
                <a:gd name="T19" fmla="*/ 44 h 54"/>
                <a:gd name="T20" fmla="*/ 26 w 54"/>
                <a:gd name="T21" fmla="*/ 44 h 54"/>
                <a:gd name="T22" fmla="*/ 21 w 54"/>
                <a:gd name="T23" fmla="*/ 34 h 54"/>
                <a:gd name="T24" fmla="*/ 10 w 54"/>
                <a:gd name="T25" fmla="*/ 29 h 54"/>
                <a:gd name="T26" fmla="*/ 10 w 54"/>
                <a:gd name="T27" fmla="*/ 23 h 54"/>
                <a:gd name="T28" fmla="*/ 31 w 54"/>
                <a:gd name="T29" fmla="*/ 44 h 54"/>
                <a:gd name="T30" fmla="*/ 26 w 54"/>
                <a:gd name="T31" fmla="*/ 44 h 54"/>
                <a:gd name="T32" fmla="*/ 37 w 54"/>
                <a:gd name="T33" fmla="*/ 44 h 54"/>
                <a:gd name="T34" fmla="*/ 10 w 54"/>
                <a:gd name="T35" fmla="*/ 18 h 54"/>
                <a:gd name="T36" fmla="*/ 10 w 54"/>
                <a:gd name="T37" fmla="*/ 12 h 54"/>
                <a:gd name="T38" fmla="*/ 42 w 54"/>
                <a:gd name="T39" fmla="*/ 44 h 54"/>
                <a:gd name="T40" fmla="*/ 37 w 54"/>
                <a:gd name="T41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15" y="44"/>
                  </a:moveTo>
                  <a:cubicBezTo>
                    <a:pt x="12" y="44"/>
                    <a:pt x="10" y="43"/>
                    <a:pt x="10" y="40"/>
                  </a:cubicBezTo>
                  <a:cubicBezTo>
                    <a:pt x="10" y="38"/>
                    <a:pt x="12" y="36"/>
                    <a:pt x="15" y="36"/>
                  </a:cubicBezTo>
                  <a:cubicBezTo>
                    <a:pt x="17" y="36"/>
                    <a:pt x="19" y="38"/>
                    <a:pt x="19" y="40"/>
                  </a:cubicBezTo>
                  <a:cubicBezTo>
                    <a:pt x="19" y="43"/>
                    <a:pt x="17" y="44"/>
                    <a:pt x="15" y="44"/>
                  </a:cubicBezTo>
                  <a:moveTo>
                    <a:pt x="26" y="44"/>
                  </a:moveTo>
                  <a:cubicBezTo>
                    <a:pt x="26" y="42"/>
                    <a:pt x="24" y="37"/>
                    <a:pt x="21" y="34"/>
                  </a:cubicBezTo>
                  <a:cubicBezTo>
                    <a:pt x="18" y="31"/>
                    <a:pt x="13" y="29"/>
                    <a:pt x="10" y="2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22" y="23"/>
                    <a:pt x="31" y="33"/>
                    <a:pt x="31" y="44"/>
                  </a:cubicBezTo>
                  <a:lnTo>
                    <a:pt x="26" y="44"/>
                  </a:lnTo>
                  <a:close/>
                  <a:moveTo>
                    <a:pt x="37" y="44"/>
                  </a:moveTo>
                  <a:cubicBezTo>
                    <a:pt x="37" y="30"/>
                    <a:pt x="25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8" y="12"/>
                    <a:pt x="42" y="27"/>
                    <a:pt x="42" y="44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7" name="Freeform 11"/>
            <p:cNvSpPr>
              <a:spLocks noEditPoints="1"/>
            </p:cNvSpPr>
            <p:nvPr userDrawn="1"/>
          </p:nvSpPr>
          <p:spPr bwMode="auto">
            <a:xfrm>
              <a:off x="4095750" y="6110288"/>
              <a:ext cx="236537" cy="244475"/>
            </a:xfrm>
            <a:custGeom>
              <a:avLst/>
              <a:gdLst>
                <a:gd name="T0" fmla="*/ 0 w 149"/>
                <a:gd name="T1" fmla="*/ 154 h 154"/>
                <a:gd name="T2" fmla="*/ 149 w 149"/>
                <a:gd name="T3" fmla="*/ 154 h 154"/>
                <a:gd name="T4" fmla="*/ 149 w 149"/>
                <a:gd name="T5" fmla="*/ 0 h 154"/>
                <a:gd name="T6" fmla="*/ 0 w 149"/>
                <a:gd name="T7" fmla="*/ 0 h 154"/>
                <a:gd name="T8" fmla="*/ 0 w 149"/>
                <a:gd name="T9" fmla="*/ 154 h 154"/>
                <a:gd name="T10" fmla="*/ 42 w 149"/>
                <a:gd name="T11" fmla="*/ 122 h 154"/>
                <a:gd name="T12" fmla="*/ 42 w 149"/>
                <a:gd name="T13" fmla="*/ 34 h 154"/>
                <a:gd name="T14" fmla="*/ 105 w 149"/>
                <a:gd name="T15" fmla="*/ 80 h 154"/>
                <a:gd name="T16" fmla="*/ 42 w 149"/>
                <a:gd name="T17" fmla="*/ 12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54">
                  <a:moveTo>
                    <a:pt x="0" y="154"/>
                  </a:moveTo>
                  <a:lnTo>
                    <a:pt x="149" y="154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54"/>
                  </a:lnTo>
                  <a:close/>
                  <a:moveTo>
                    <a:pt x="42" y="122"/>
                  </a:moveTo>
                  <a:lnTo>
                    <a:pt x="42" y="34"/>
                  </a:lnTo>
                  <a:lnTo>
                    <a:pt x="105" y="80"/>
                  </a:lnTo>
                  <a:lnTo>
                    <a:pt x="4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8" name="Freeform 5"/>
            <p:cNvSpPr>
              <a:spLocks/>
            </p:cNvSpPr>
            <p:nvPr userDrawn="1"/>
          </p:nvSpPr>
          <p:spPr bwMode="auto">
            <a:xfrm>
              <a:off x="5581859" y="6110287"/>
              <a:ext cx="246084" cy="244475"/>
            </a:xfrm>
            <a:custGeom>
              <a:avLst/>
              <a:gdLst>
                <a:gd name="T0" fmla="*/ 0 w 92"/>
                <a:gd name="T1" fmla="*/ 0 h 92"/>
                <a:gd name="T2" fmla="*/ 0 w 92"/>
                <a:gd name="T3" fmla="*/ 92 h 92"/>
                <a:gd name="T4" fmla="*/ 36 w 92"/>
                <a:gd name="T5" fmla="*/ 92 h 92"/>
                <a:gd name="T6" fmla="*/ 36 w 92"/>
                <a:gd name="T7" fmla="*/ 92 h 92"/>
                <a:gd name="T8" fmla="*/ 36 w 92"/>
                <a:gd name="T9" fmla="*/ 84 h 92"/>
                <a:gd name="T10" fmla="*/ 20 w 92"/>
                <a:gd name="T11" fmla="*/ 77 h 92"/>
                <a:gd name="T12" fmla="*/ 15 w 92"/>
                <a:gd name="T13" fmla="*/ 70 h 92"/>
                <a:gd name="T14" fmla="*/ 15 w 92"/>
                <a:gd name="T15" fmla="*/ 67 h 92"/>
                <a:gd name="T16" fmla="*/ 22 w 92"/>
                <a:gd name="T17" fmla="*/ 72 h 92"/>
                <a:gd name="T18" fmla="*/ 36 w 92"/>
                <a:gd name="T19" fmla="*/ 76 h 92"/>
                <a:gd name="T20" fmla="*/ 39 w 92"/>
                <a:gd name="T21" fmla="*/ 70 h 92"/>
                <a:gd name="T22" fmla="*/ 18 w 92"/>
                <a:gd name="T23" fmla="*/ 46 h 92"/>
                <a:gd name="T24" fmla="*/ 23 w 92"/>
                <a:gd name="T25" fmla="*/ 33 h 92"/>
                <a:gd name="T26" fmla="*/ 23 w 92"/>
                <a:gd name="T27" fmla="*/ 20 h 92"/>
                <a:gd name="T28" fmla="*/ 36 w 92"/>
                <a:gd name="T29" fmla="*/ 25 h 92"/>
                <a:gd name="T30" fmla="*/ 48 w 92"/>
                <a:gd name="T31" fmla="*/ 24 h 92"/>
                <a:gd name="T32" fmla="*/ 60 w 92"/>
                <a:gd name="T33" fmla="*/ 25 h 92"/>
                <a:gd name="T34" fmla="*/ 73 w 92"/>
                <a:gd name="T35" fmla="*/ 20 h 92"/>
                <a:gd name="T36" fmla="*/ 74 w 92"/>
                <a:gd name="T37" fmla="*/ 33 h 92"/>
                <a:gd name="T38" fmla="*/ 79 w 92"/>
                <a:gd name="T39" fmla="*/ 46 h 92"/>
                <a:gd name="T40" fmla="*/ 57 w 92"/>
                <a:gd name="T41" fmla="*/ 70 h 92"/>
                <a:gd name="T42" fmla="*/ 60 w 92"/>
                <a:gd name="T43" fmla="*/ 79 h 92"/>
                <a:gd name="T44" fmla="*/ 60 w 92"/>
                <a:gd name="T45" fmla="*/ 92 h 92"/>
                <a:gd name="T46" fmla="*/ 60 w 92"/>
                <a:gd name="T47" fmla="*/ 92 h 92"/>
                <a:gd name="T48" fmla="*/ 92 w 92"/>
                <a:gd name="T49" fmla="*/ 92 h 92"/>
                <a:gd name="T50" fmla="*/ 92 w 92"/>
                <a:gd name="T51" fmla="*/ 0 h 92"/>
                <a:gd name="T52" fmla="*/ 0 w 92"/>
                <a:gd name="T5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1"/>
                    <a:pt x="36" y="88"/>
                    <a:pt x="36" y="84"/>
                  </a:cubicBezTo>
                  <a:cubicBezTo>
                    <a:pt x="23" y="86"/>
                    <a:pt x="20" y="77"/>
                    <a:pt x="20" y="77"/>
                  </a:cubicBezTo>
                  <a:cubicBezTo>
                    <a:pt x="18" y="72"/>
                    <a:pt x="15" y="70"/>
                    <a:pt x="15" y="70"/>
                  </a:cubicBezTo>
                  <a:cubicBezTo>
                    <a:pt x="10" y="67"/>
                    <a:pt x="15" y="67"/>
                    <a:pt x="15" y="67"/>
                  </a:cubicBezTo>
                  <a:cubicBezTo>
                    <a:pt x="20" y="67"/>
                    <a:pt x="22" y="72"/>
                    <a:pt x="22" y="72"/>
                  </a:cubicBezTo>
                  <a:cubicBezTo>
                    <a:pt x="27" y="79"/>
                    <a:pt x="34" y="77"/>
                    <a:pt x="36" y="76"/>
                  </a:cubicBezTo>
                  <a:cubicBezTo>
                    <a:pt x="37" y="73"/>
                    <a:pt x="38" y="71"/>
                    <a:pt x="39" y="70"/>
                  </a:cubicBezTo>
                  <a:cubicBezTo>
                    <a:pt x="29" y="68"/>
                    <a:pt x="18" y="64"/>
                    <a:pt x="18" y="46"/>
                  </a:cubicBezTo>
                  <a:cubicBezTo>
                    <a:pt x="18" y="41"/>
                    <a:pt x="19" y="36"/>
                    <a:pt x="23" y="33"/>
                  </a:cubicBezTo>
                  <a:cubicBezTo>
                    <a:pt x="22" y="32"/>
                    <a:pt x="20" y="27"/>
                    <a:pt x="23" y="20"/>
                  </a:cubicBezTo>
                  <a:cubicBezTo>
                    <a:pt x="23" y="20"/>
                    <a:pt x="27" y="19"/>
                    <a:pt x="36" y="25"/>
                  </a:cubicBezTo>
                  <a:cubicBezTo>
                    <a:pt x="40" y="24"/>
                    <a:pt x="44" y="24"/>
                    <a:pt x="48" y="24"/>
                  </a:cubicBezTo>
                  <a:cubicBezTo>
                    <a:pt x="52" y="24"/>
                    <a:pt x="56" y="24"/>
                    <a:pt x="60" y="25"/>
                  </a:cubicBezTo>
                  <a:cubicBezTo>
                    <a:pt x="69" y="19"/>
                    <a:pt x="73" y="20"/>
                    <a:pt x="73" y="20"/>
                  </a:cubicBezTo>
                  <a:cubicBezTo>
                    <a:pt x="76" y="27"/>
                    <a:pt x="74" y="32"/>
                    <a:pt x="74" y="33"/>
                  </a:cubicBezTo>
                  <a:cubicBezTo>
                    <a:pt x="77" y="36"/>
                    <a:pt x="79" y="41"/>
                    <a:pt x="79" y="46"/>
                  </a:cubicBezTo>
                  <a:cubicBezTo>
                    <a:pt x="79" y="64"/>
                    <a:pt x="68" y="68"/>
                    <a:pt x="57" y="70"/>
                  </a:cubicBezTo>
                  <a:cubicBezTo>
                    <a:pt x="59" y="71"/>
                    <a:pt x="60" y="74"/>
                    <a:pt x="60" y="79"/>
                  </a:cubicBezTo>
                  <a:cubicBezTo>
                    <a:pt x="60" y="85"/>
                    <a:pt x="60" y="90"/>
                    <a:pt x="60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Straight Connector 11"/>
          <p:cNvCxnSpPr/>
          <p:nvPr userDrawn="1"/>
        </p:nvCxnSpPr>
        <p:spPr>
          <a:xfrm>
            <a:off x="2465191" y="6282446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951815" y="6316813"/>
            <a:ext cx="1201112" cy="178471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8627"/>
            <a:ext cx="1615191" cy="22680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1029538" y="6299154"/>
            <a:ext cx="1435652" cy="39024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551433" y="71760"/>
            <a:ext cx="409580" cy="338886"/>
            <a:chOff x="173409" y="51165"/>
            <a:chExt cx="409580" cy="338886"/>
          </a:xfrm>
        </p:grpSpPr>
        <p:sp>
          <p:nvSpPr>
            <p:cNvPr id="21" name="TextBox 29"/>
            <p:cNvSpPr txBox="1"/>
            <p:nvPr userDrawn="1"/>
          </p:nvSpPr>
          <p:spPr>
            <a:xfrm>
              <a:off x="198236" y="294931"/>
              <a:ext cx="384753" cy="95120"/>
            </a:xfrm>
            <a:prstGeom prst="rect">
              <a:avLst/>
            </a:prstGeom>
            <a:noFill/>
          </p:spPr>
          <p:txBody>
            <a:bodyPr wrap="square" lIns="0" tIns="18000" rIns="0" bIns="0" rtlCol="0">
              <a:spAutoFit/>
            </a:bodyPr>
            <a:lstStyle/>
            <a:p>
              <a:pPr algn="ctr" defTabSz="457200"/>
              <a:r>
                <a:rPr lang="en-GB" sz="500" b="1">
                  <a:solidFill>
                    <a:srgbClr val="FFFFFF"/>
                  </a:solidFill>
                </a:rPr>
                <a:t>RESTRICTED</a:t>
              </a:r>
            </a:p>
          </p:txBody>
        </p:sp>
        <p:grpSp>
          <p:nvGrpSpPr>
            <p:cNvPr id="22" name="Group 30"/>
            <p:cNvGrpSpPr/>
            <p:nvPr userDrawn="1"/>
          </p:nvGrpSpPr>
          <p:grpSpPr>
            <a:xfrm>
              <a:off x="243046" y="58534"/>
              <a:ext cx="291551" cy="258168"/>
              <a:chOff x="8532895" y="91935"/>
              <a:chExt cx="504900" cy="444531"/>
            </a:xfrm>
            <a:solidFill>
              <a:schemeClr val="bg1"/>
            </a:solidFill>
          </p:grpSpPr>
          <p:sp>
            <p:nvSpPr>
              <p:cNvPr id="24" name="Freeform 22"/>
              <p:cNvSpPr>
                <a:spLocks/>
              </p:cNvSpPr>
              <p:nvPr userDrawn="1"/>
            </p:nvSpPr>
            <p:spPr bwMode="auto">
              <a:xfrm>
                <a:off x="8746928" y="157791"/>
                <a:ext cx="87809" cy="107018"/>
              </a:xfrm>
              <a:custGeom>
                <a:avLst/>
                <a:gdLst>
                  <a:gd name="T0" fmla="*/ 44 w 64"/>
                  <a:gd name="T1" fmla="*/ 56 h 78"/>
                  <a:gd name="T2" fmla="*/ 44 w 64"/>
                  <a:gd name="T3" fmla="*/ 56 h 78"/>
                  <a:gd name="T4" fmla="*/ 46 w 64"/>
                  <a:gd name="T5" fmla="*/ 46 h 78"/>
                  <a:gd name="T6" fmla="*/ 50 w 64"/>
                  <a:gd name="T7" fmla="*/ 36 h 78"/>
                  <a:gd name="T8" fmla="*/ 56 w 64"/>
                  <a:gd name="T9" fmla="*/ 26 h 78"/>
                  <a:gd name="T10" fmla="*/ 64 w 64"/>
                  <a:gd name="T11" fmla="*/ 20 h 78"/>
                  <a:gd name="T12" fmla="*/ 64 w 64"/>
                  <a:gd name="T13" fmla="*/ 20 h 78"/>
                  <a:gd name="T14" fmla="*/ 58 w 64"/>
                  <a:gd name="T15" fmla="*/ 12 h 78"/>
                  <a:gd name="T16" fmla="*/ 50 w 64"/>
                  <a:gd name="T17" fmla="*/ 6 h 78"/>
                  <a:gd name="T18" fmla="*/ 42 w 64"/>
                  <a:gd name="T19" fmla="*/ 2 h 78"/>
                  <a:gd name="T20" fmla="*/ 30 w 64"/>
                  <a:gd name="T21" fmla="*/ 0 h 78"/>
                  <a:gd name="T22" fmla="*/ 30 w 64"/>
                  <a:gd name="T23" fmla="*/ 0 h 78"/>
                  <a:gd name="T24" fmla="*/ 34 w 64"/>
                  <a:gd name="T25" fmla="*/ 8 h 78"/>
                  <a:gd name="T26" fmla="*/ 34 w 64"/>
                  <a:gd name="T27" fmla="*/ 18 h 78"/>
                  <a:gd name="T28" fmla="*/ 34 w 64"/>
                  <a:gd name="T29" fmla="*/ 18 h 78"/>
                  <a:gd name="T30" fmla="*/ 34 w 64"/>
                  <a:gd name="T31" fmla="*/ 26 h 78"/>
                  <a:gd name="T32" fmla="*/ 32 w 64"/>
                  <a:gd name="T33" fmla="*/ 32 h 78"/>
                  <a:gd name="T34" fmla="*/ 28 w 64"/>
                  <a:gd name="T35" fmla="*/ 40 h 78"/>
                  <a:gd name="T36" fmla="*/ 24 w 64"/>
                  <a:gd name="T37" fmla="*/ 46 h 78"/>
                  <a:gd name="T38" fmla="*/ 14 w 64"/>
                  <a:gd name="T39" fmla="*/ 56 h 78"/>
                  <a:gd name="T40" fmla="*/ 8 w 64"/>
                  <a:gd name="T41" fmla="*/ 60 h 78"/>
                  <a:gd name="T42" fmla="*/ 0 w 64"/>
                  <a:gd name="T43" fmla="*/ 62 h 78"/>
                  <a:gd name="T44" fmla="*/ 0 w 64"/>
                  <a:gd name="T45" fmla="*/ 62 h 78"/>
                  <a:gd name="T46" fmla="*/ 6 w 64"/>
                  <a:gd name="T47" fmla="*/ 68 h 78"/>
                  <a:gd name="T48" fmla="*/ 14 w 64"/>
                  <a:gd name="T49" fmla="*/ 74 h 78"/>
                  <a:gd name="T50" fmla="*/ 22 w 64"/>
                  <a:gd name="T51" fmla="*/ 76 h 78"/>
                  <a:gd name="T52" fmla="*/ 30 w 64"/>
                  <a:gd name="T53" fmla="*/ 78 h 78"/>
                  <a:gd name="T54" fmla="*/ 30 w 64"/>
                  <a:gd name="T55" fmla="*/ 78 h 78"/>
                  <a:gd name="T56" fmla="*/ 40 w 64"/>
                  <a:gd name="T57" fmla="*/ 76 h 78"/>
                  <a:gd name="T58" fmla="*/ 46 w 64"/>
                  <a:gd name="T59" fmla="*/ 72 h 78"/>
                  <a:gd name="T60" fmla="*/ 46 w 64"/>
                  <a:gd name="T61" fmla="*/ 72 h 78"/>
                  <a:gd name="T62" fmla="*/ 44 w 64"/>
                  <a:gd name="T63" fmla="*/ 56 h 78"/>
                  <a:gd name="T64" fmla="*/ 44 w 64"/>
                  <a:gd name="T65" fmla="*/ 5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78">
                    <a:moveTo>
                      <a:pt x="44" y="56"/>
                    </a:moveTo>
                    <a:lnTo>
                      <a:pt x="44" y="56"/>
                    </a:lnTo>
                    <a:lnTo>
                      <a:pt x="46" y="46"/>
                    </a:lnTo>
                    <a:lnTo>
                      <a:pt x="50" y="36"/>
                    </a:lnTo>
                    <a:lnTo>
                      <a:pt x="56" y="26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58" y="12"/>
                    </a:lnTo>
                    <a:lnTo>
                      <a:pt x="50" y="6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4" y="8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26"/>
                    </a:lnTo>
                    <a:lnTo>
                      <a:pt x="32" y="32"/>
                    </a:lnTo>
                    <a:lnTo>
                      <a:pt x="28" y="40"/>
                    </a:lnTo>
                    <a:lnTo>
                      <a:pt x="24" y="46"/>
                    </a:lnTo>
                    <a:lnTo>
                      <a:pt x="14" y="56"/>
                    </a:lnTo>
                    <a:lnTo>
                      <a:pt x="8" y="6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6" y="68"/>
                    </a:lnTo>
                    <a:lnTo>
                      <a:pt x="14" y="74"/>
                    </a:lnTo>
                    <a:lnTo>
                      <a:pt x="22" y="76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40" y="7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44" y="56"/>
                    </a:lnTo>
                    <a:lnTo>
                      <a:pt x="4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 userDrawn="1"/>
            </p:nvSpPr>
            <p:spPr bwMode="auto">
              <a:xfrm>
                <a:off x="8664607" y="113887"/>
                <a:ext cx="123481" cy="126225"/>
              </a:xfrm>
              <a:custGeom>
                <a:avLst/>
                <a:gdLst>
                  <a:gd name="T0" fmla="*/ 90 w 90"/>
                  <a:gd name="T1" fmla="*/ 46 h 92"/>
                  <a:gd name="T2" fmla="*/ 90 w 90"/>
                  <a:gd name="T3" fmla="*/ 46 h 92"/>
                  <a:gd name="T4" fmla="*/ 88 w 90"/>
                  <a:gd name="T5" fmla="*/ 56 h 92"/>
                  <a:gd name="T6" fmla="*/ 86 w 90"/>
                  <a:gd name="T7" fmla="*/ 64 h 92"/>
                  <a:gd name="T8" fmla="*/ 82 w 90"/>
                  <a:gd name="T9" fmla="*/ 72 h 92"/>
                  <a:gd name="T10" fmla="*/ 76 w 90"/>
                  <a:gd name="T11" fmla="*/ 80 h 92"/>
                  <a:gd name="T12" fmla="*/ 70 w 90"/>
                  <a:gd name="T13" fmla="*/ 84 h 92"/>
                  <a:gd name="T14" fmla="*/ 62 w 90"/>
                  <a:gd name="T15" fmla="*/ 90 h 92"/>
                  <a:gd name="T16" fmla="*/ 54 w 90"/>
                  <a:gd name="T17" fmla="*/ 92 h 92"/>
                  <a:gd name="T18" fmla="*/ 44 w 90"/>
                  <a:gd name="T19" fmla="*/ 92 h 92"/>
                  <a:gd name="T20" fmla="*/ 44 w 90"/>
                  <a:gd name="T21" fmla="*/ 92 h 92"/>
                  <a:gd name="T22" fmla="*/ 36 w 90"/>
                  <a:gd name="T23" fmla="*/ 92 h 92"/>
                  <a:gd name="T24" fmla="*/ 26 w 90"/>
                  <a:gd name="T25" fmla="*/ 90 h 92"/>
                  <a:gd name="T26" fmla="*/ 18 w 90"/>
                  <a:gd name="T27" fmla="*/ 84 h 92"/>
                  <a:gd name="T28" fmla="*/ 12 w 90"/>
                  <a:gd name="T29" fmla="*/ 80 h 92"/>
                  <a:gd name="T30" fmla="*/ 6 w 90"/>
                  <a:gd name="T31" fmla="*/ 72 h 92"/>
                  <a:gd name="T32" fmla="*/ 2 w 90"/>
                  <a:gd name="T33" fmla="*/ 64 h 92"/>
                  <a:gd name="T34" fmla="*/ 0 w 90"/>
                  <a:gd name="T35" fmla="*/ 56 h 92"/>
                  <a:gd name="T36" fmla="*/ 0 w 90"/>
                  <a:gd name="T37" fmla="*/ 46 h 92"/>
                  <a:gd name="T38" fmla="*/ 0 w 90"/>
                  <a:gd name="T39" fmla="*/ 46 h 92"/>
                  <a:gd name="T40" fmla="*/ 0 w 90"/>
                  <a:gd name="T41" fmla="*/ 38 h 92"/>
                  <a:gd name="T42" fmla="*/ 2 w 90"/>
                  <a:gd name="T43" fmla="*/ 28 h 92"/>
                  <a:gd name="T44" fmla="*/ 6 w 90"/>
                  <a:gd name="T45" fmla="*/ 20 h 92"/>
                  <a:gd name="T46" fmla="*/ 12 w 90"/>
                  <a:gd name="T47" fmla="*/ 14 h 92"/>
                  <a:gd name="T48" fmla="*/ 18 w 90"/>
                  <a:gd name="T49" fmla="*/ 8 h 92"/>
                  <a:gd name="T50" fmla="*/ 26 w 90"/>
                  <a:gd name="T51" fmla="*/ 4 h 92"/>
                  <a:gd name="T52" fmla="*/ 36 w 90"/>
                  <a:gd name="T53" fmla="*/ 0 h 92"/>
                  <a:gd name="T54" fmla="*/ 44 w 90"/>
                  <a:gd name="T55" fmla="*/ 0 h 92"/>
                  <a:gd name="T56" fmla="*/ 44 w 90"/>
                  <a:gd name="T57" fmla="*/ 0 h 92"/>
                  <a:gd name="T58" fmla="*/ 54 w 90"/>
                  <a:gd name="T59" fmla="*/ 0 h 92"/>
                  <a:gd name="T60" fmla="*/ 62 w 90"/>
                  <a:gd name="T61" fmla="*/ 4 h 92"/>
                  <a:gd name="T62" fmla="*/ 70 w 90"/>
                  <a:gd name="T63" fmla="*/ 8 h 92"/>
                  <a:gd name="T64" fmla="*/ 76 w 90"/>
                  <a:gd name="T65" fmla="*/ 14 h 92"/>
                  <a:gd name="T66" fmla="*/ 82 w 90"/>
                  <a:gd name="T67" fmla="*/ 20 h 92"/>
                  <a:gd name="T68" fmla="*/ 86 w 90"/>
                  <a:gd name="T69" fmla="*/ 28 h 92"/>
                  <a:gd name="T70" fmla="*/ 88 w 90"/>
                  <a:gd name="T71" fmla="*/ 38 h 92"/>
                  <a:gd name="T72" fmla="*/ 90 w 90"/>
                  <a:gd name="T73" fmla="*/ 46 h 92"/>
                  <a:gd name="T74" fmla="*/ 90 w 90"/>
                  <a:gd name="T75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92">
                    <a:moveTo>
                      <a:pt x="90" y="46"/>
                    </a:moveTo>
                    <a:lnTo>
                      <a:pt x="90" y="46"/>
                    </a:lnTo>
                    <a:lnTo>
                      <a:pt x="88" y="56"/>
                    </a:lnTo>
                    <a:lnTo>
                      <a:pt x="86" y="64"/>
                    </a:lnTo>
                    <a:lnTo>
                      <a:pt x="82" y="72"/>
                    </a:lnTo>
                    <a:lnTo>
                      <a:pt x="76" y="80"/>
                    </a:lnTo>
                    <a:lnTo>
                      <a:pt x="70" y="84"/>
                    </a:lnTo>
                    <a:lnTo>
                      <a:pt x="62" y="90"/>
                    </a:lnTo>
                    <a:lnTo>
                      <a:pt x="54" y="92"/>
                    </a:lnTo>
                    <a:lnTo>
                      <a:pt x="44" y="92"/>
                    </a:lnTo>
                    <a:lnTo>
                      <a:pt x="44" y="92"/>
                    </a:lnTo>
                    <a:lnTo>
                      <a:pt x="36" y="92"/>
                    </a:lnTo>
                    <a:lnTo>
                      <a:pt x="26" y="90"/>
                    </a:lnTo>
                    <a:lnTo>
                      <a:pt x="18" y="84"/>
                    </a:lnTo>
                    <a:lnTo>
                      <a:pt x="12" y="80"/>
                    </a:lnTo>
                    <a:lnTo>
                      <a:pt x="6" y="72"/>
                    </a:lnTo>
                    <a:lnTo>
                      <a:pt x="2" y="64"/>
                    </a:lnTo>
                    <a:lnTo>
                      <a:pt x="0" y="5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12" y="14"/>
                    </a:lnTo>
                    <a:lnTo>
                      <a:pt x="18" y="8"/>
                    </a:lnTo>
                    <a:lnTo>
                      <a:pt x="26" y="4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2" y="4"/>
                    </a:lnTo>
                    <a:lnTo>
                      <a:pt x="70" y="8"/>
                    </a:lnTo>
                    <a:lnTo>
                      <a:pt x="76" y="14"/>
                    </a:lnTo>
                    <a:lnTo>
                      <a:pt x="82" y="20"/>
                    </a:lnTo>
                    <a:lnTo>
                      <a:pt x="86" y="28"/>
                    </a:lnTo>
                    <a:lnTo>
                      <a:pt x="88" y="38"/>
                    </a:lnTo>
                    <a:lnTo>
                      <a:pt x="90" y="46"/>
                    </a:lnTo>
                    <a:lnTo>
                      <a:pt x="9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24"/>
              <p:cNvSpPr>
                <a:spLocks/>
              </p:cNvSpPr>
              <p:nvPr userDrawn="1"/>
            </p:nvSpPr>
            <p:spPr bwMode="auto">
              <a:xfrm>
                <a:off x="8606985" y="253832"/>
                <a:ext cx="170129" cy="252449"/>
              </a:xfrm>
              <a:custGeom>
                <a:avLst/>
                <a:gdLst>
                  <a:gd name="T0" fmla="*/ 118 w 124"/>
                  <a:gd name="T1" fmla="*/ 184 h 184"/>
                  <a:gd name="T2" fmla="*/ 118 w 124"/>
                  <a:gd name="T3" fmla="*/ 184 h 184"/>
                  <a:gd name="T4" fmla="*/ 124 w 124"/>
                  <a:gd name="T5" fmla="*/ 158 h 184"/>
                  <a:gd name="T6" fmla="*/ 124 w 124"/>
                  <a:gd name="T7" fmla="*/ 128 h 184"/>
                  <a:gd name="T8" fmla="*/ 124 w 124"/>
                  <a:gd name="T9" fmla="*/ 128 h 184"/>
                  <a:gd name="T10" fmla="*/ 124 w 124"/>
                  <a:gd name="T11" fmla="*/ 102 h 184"/>
                  <a:gd name="T12" fmla="*/ 120 w 124"/>
                  <a:gd name="T13" fmla="*/ 78 h 184"/>
                  <a:gd name="T14" fmla="*/ 114 w 124"/>
                  <a:gd name="T15" fmla="*/ 56 h 184"/>
                  <a:gd name="T16" fmla="*/ 106 w 124"/>
                  <a:gd name="T17" fmla="*/ 36 h 184"/>
                  <a:gd name="T18" fmla="*/ 98 w 124"/>
                  <a:gd name="T19" fmla="*/ 22 h 184"/>
                  <a:gd name="T20" fmla="*/ 86 w 124"/>
                  <a:gd name="T21" fmla="*/ 10 h 184"/>
                  <a:gd name="T22" fmla="*/ 74 w 124"/>
                  <a:gd name="T23" fmla="*/ 2 h 184"/>
                  <a:gd name="T24" fmla="*/ 68 w 124"/>
                  <a:gd name="T25" fmla="*/ 0 h 184"/>
                  <a:gd name="T26" fmla="*/ 62 w 124"/>
                  <a:gd name="T27" fmla="*/ 0 h 184"/>
                  <a:gd name="T28" fmla="*/ 62 w 124"/>
                  <a:gd name="T29" fmla="*/ 0 h 184"/>
                  <a:gd name="T30" fmla="*/ 56 w 124"/>
                  <a:gd name="T31" fmla="*/ 0 h 184"/>
                  <a:gd name="T32" fmla="*/ 50 w 124"/>
                  <a:gd name="T33" fmla="*/ 2 h 184"/>
                  <a:gd name="T34" fmla="*/ 38 w 124"/>
                  <a:gd name="T35" fmla="*/ 10 h 184"/>
                  <a:gd name="T36" fmla="*/ 28 w 124"/>
                  <a:gd name="T37" fmla="*/ 22 h 184"/>
                  <a:gd name="T38" fmla="*/ 18 w 124"/>
                  <a:gd name="T39" fmla="*/ 36 h 184"/>
                  <a:gd name="T40" fmla="*/ 10 w 124"/>
                  <a:gd name="T41" fmla="*/ 56 h 184"/>
                  <a:gd name="T42" fmla="*/ 4 w 124"/>
                  <a:gd name="T43" fmla="*/ 78 h 184"/>
                  <a:gd name="T44" fmla="*/ 0 w 124"/>
                  <a:gd name="T45" fmla="*/ 102 h 184"/>
                  <a:gd name="T46" fmla="*/ 0 w 124"/>
                  <a:gd name="T47" fmla="*/ 128 h 184"/>
                  <a:gd name="T48" fmla="*/ 0 w 124"/>
                  <a:gd name="T49" fmla="*/ 128 h 184"/>
                  <a:gd name="T50" fmla="*/ 2 w 124"/>
                  <a:gd name="T51" fmla="*/ 158 h 184"/>
                  <a:gd name="T52" fmla="*/ 6 w 124"/>
                  <a:gd name="T53" fmla="*/ 184 h 184"/>
                  <a:gd name="T54" fmla="*/ 118 w 124"/>
                  <a:gd name="T5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4" h="184">
                    <a:moveTo>
                      <a:pt x="118" y="184"/>
                    </a:moveTo>
                    <a:lnTo>
                      <a:pt x="118" y="184"/>
                    </a:lnTo>
                    <a:lnTo>
                      <a:pt x="124" y="158"/>
                    </a:lnTo>
                    <a:lnTo>
                      <a:pt x="124" y="128"/>
                    </a:lnTo>
                    <a:lnTo>
                      <a:pt x="124" y="128"/>
                    </a:lnTo>
                    <a:lnTo>
                      <a:pt x="124" y="102"/>
                    </a:lnTo>
                    <a:lnTo>
                      <a:pt x="120" y="78"/>
                    </a:lnTo>
                    <a:lnTo>
                      <a:pt x="114" y="56"/>
                    </a:lnTo>
                    <a:lnTo>
                      <a:pt x="106" y="36"/>
                    </a:lnTo>
                    <a:lnTo>
                      <a:pt x="98" y="22"/>
                    </a:lnTo>
                    <a:lnTo>
                      <a:pt x="86" y="10"/>
                    </a:lnTo>
                    <a:lnTo>
                      <a:pt x="74" y="2"/>
                    </a:lnTo>
                    <a:lnTo>
                      <a:pt x="68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0" y="2"/>
                    </a:lnTo>
                    <a:lnTo>
                      <a:pt x="38" y="10"/>
                    </a:lnTo>
                    <a:lnTo>
                      <a:pt x="28" y="22"/>
                    </a:lnTo>
                    <a:lnTo>
                      <a:pt x="18" y="36"/>
                    </a:lnTo>
                    <a:lnTo>
                      <a:pt x="10" y="56"/>
                    </a:lnTo>
                    <a:lnTo>
                      <a:pt x="4" y="78"/>
                    </a:lnTo>
                    <a:lnTo>
                      <a:pt x="0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8"/>
                    </a:lnTo>
                    <a:lnTo>
                      <a:pt x="6" y="184"/>
                    </a:lnTo>
                    <a:lnTo>
                      <a:pt x="118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25"/>
              <p:cNvSpPr>
                <a:spLocks/>
              </p:cNvSpPr>
              <p:nvPr userDrawn="1"/>
            </p:nvSpPr>
            <p:spPr bwMode="auto">
              <a:xfrm>
                <a:off x="8815530" y="179744"/>
                <a:ext cx="109760" cy="112504"/>
              </a:xfrm>
              <a:custGeom>
                <a:avLst/>
                <a:gdLst>
                  <a:gd name="T0" fmla="*/ 80 w 80"/>
                  <a:gd name="T1" fmla="*/ 40 h 82"/>
                  <a:gd name="T2" fmla="*/ 80 w 80"/>
                  <a:gd name="T3" fmla="*/ 40 h 82"/>
                  <a:gd name="T4" fmla="*/ 78 w 80"/>
                  <a:gd name="T5" fmla="*/ 50 h 82"/>
                  <a:gd name="T6" fmla="*/ 76 w 80"/>
                  <a:gd name="T7" fmla="*/ 56 h 82"/>
                  <a:gd name="T8" fmla="*/ 72 w 80"/>
                  <a:gd name="T9" fmla="*/ 64 h 82"/>
                  <a:gd name="T10" fmla="*/ 68 w 80"/>
                  <a:gd name="T11" fmla="*/ 70 h 82"/>
                  <a:gd name="T12" fmla="*/ 62 w 80"/>
                  <a:gd name="T13" fmla="*/ 74 h 82"/>
                  <a:gd name="T14" fmla="*/ 56 w 80"/>
                  <a:gd name="T15" fmla="*/ 78 h 82"/>
                  <a:gd name="T16" fmla="*/ 48 w 80"/>
                  <a:gd name="T17" fmla="*/ 82 h 82"/>
                  <a:gd name="T18" fmla="*/ 40 w 80"/>
                  <a:gd name="T19" fmla="*/ 82 h 82"/>
                  <a:gd name="T20" fmla="*/ 40 w 80"/>
                  <a:gd name="T21" fmla="*/ 82 h 82"/>
                  <a:gd name="T22" fmla="*/ 32 w 80"/>
                  <a:gd name="T23" fmla="*/ 82 h 82"/>
                  <a:gd name="T24" fmla="*/ 24 w 80"/>
                  <a:gd name="T25" fmla="*/ 78 h 82"/>
                  <a:gd name="T26" fmla="*/ 18 w 80"/>
                  <a:gd name="T27" fmla="*/ 74 h 82"/>
                  <a:gd name="T28" fmla="*/ 12 w 80"/>
                  <a:gd name="T29" fmla="*/ 70 h 82"/>
                  <a:gd name="T30" fmla="*/ 6 w 80"/>
                  <a:gd name="T31" fmla="*/ 64 h 82"/>
                  <a:gd name="T32" fmla="*/ 4 w 80"/>
                  <a:gd name="T33" fmla="*/ 56 h 82"/>
                  <a:gd name="T34" fmla="*/ 0 w 80"/>
                  <a:gd name="T35" fmla="*/ 50 h 82"/>
                  <a:gd name="T36" fmla="*/ 0 w 80"/>
                  <a:gd name="T37" fmla="*/ 40 h 82"/>
                  <a:gd name="T38" fmla="*/ 0 w 80"/>
                  <a:gd name="T39" fmla="*/ 40 h 82"/>
                  <a:gd name="T40" fmla="*/ 0 w 80"/>
                  <a:gd name="T41" fmla="*/ 32 h 82"/>
                  <a:gd name="T42" fmla="*/ 4 w 80"/>
                  <a:gd name="T43" fmla="*/ 26 h 82"/>
                  <a:gd name="T44" fmla="*/ 6 w 80"/>
                  <a:gd name="T45" fmla="*/ 18 h 82"/>
                  <a:gd name="T46" fmla="*/ 12 w 80"/>
                  <a:gd name="T47" fmla="*/ 12 h 82"/>
                  <a:gd name="T48" fmla="*/ 18 w 80"/>
                  <a:gd name="T49" fmla="*/ 8 h 82"/>
                  <a:gd name="T50" fmla="*/ 24 w 80"/>
                  <a:gd name="T51" fmla="*/ 4 h 82"/>
                  <a:gd name="T52" fmla="*/ 32 w 80"/>
                  <a:gd name="T53" fmla="*/ 0 h 82"/>
                  <a:gd name="T54" fmla="*/ 40 w 80"/>
                  <a:gd name="T55" fmla="*/ 0 h 82"/>
                  <a:gd name="T56" fmla="*/ 40 w 80"/>
                  <a:gd name="T57" fmla="*/ 0 h 82"/>
                  <a:gd name="T58" fmla="*/ 48 w 80"/>
                  <a:gd name="T59" fmla="*/ 0 h 82"/>
                  <a:gd name="T60" fmla="*/ 56 w 80"/>
                  <a:gd name="T61" fmla="*/ 4 h 82"/>
                  <a:gd name="T62" fmla="*/ 62 w 80"/>
                  <a:gd name="T63" fmla="*/ 8 h 82"/>
                  <a:gd name="T64" fmla="*/ 68 w 80"/>
                  <a:gd name="T65" fmla="*/ 12 h 82"/>
                  <a:gd name="T66" fmla="*/ 72 w 80"/>
                  <a:gd name="T67" fmla="*/ 18 h 82"/>
                  <a:gd name="T68" fmla="*/ 76 w 80"/>
                  <a:gd name="T69" fmla="*/ 26 h 82"/>
                  <a:gd name="T70" fmla="*/ 78 w 80"/>
                  <a:gd name="T71" fmla="*/ 32 h 82"/>
                  <a:gd name="T72" fmla="*/ 80 w 80"/>
                  <a:gd name="T73" fmla="*/ 40 h 82"/>
                  <a:gd name="T74" fmla="*/ 80 w 80"/>
                  <a:gd name="T75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82">
                    <a:moveTo>
                      <a:pt x="80" y="40"/>
                    </a:moveTo>
                    <a:lnTo>
                      <a:pt x="80" y="40"/>
                    </a:lnTo>
                    <a:lnTo>
                      <a:pt x="78" y="50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68" y="70"/>
                    </a:lnTo>
                    <a:lnTo>
                      <a:pt x="62" y="74"/>
                    </a:lnTo>
                    <a:lnTo>
                      <a:pt x="56" y="78"/>
                    </a:lnTo>
                    <a:lnTo>
                      <a:pt x="48" y="82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32" y="82"/>
                    </a:lnTo>
                    <a:lnTo>
                      <a:pt x="24" y="78"/>
                    </a:lnTo>
                    <a:lnTo>
                      <a:pt x="18" y="74"/>
                    </a:lnTo>
                    <a:lnTo>
                      <a:pt x="12" y="70"/>
                    </a:lnTo>
                    <a:lnTo>
                      <a:pt x="6" y="64"/>
                    </a:lnTo>
                    <a:lnTo>
                      <a:pt x="4" y="56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4" y="26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4"/>
                    </a:lnTo>
                    <a:lnTo>
                      <a:pt x="62" y="8"/>
                    </a:lnTo>
                    <a:lnTo>
                      <a:pt x="68" y="12"/>
                    </a:lnTo>
                    <a:lnTo>
                      <a:pt x="72" y="18"/>
                    </a:lnTo>
                    <a:lnTo>
                      <a:pt x="76" y="26"/>
                    </a:lnTo>
                    <a:lnTo>
                      <a:pt x="78" y="32"/>
                    </a:lnTo>
                    <a:lnTo>
                      <a:pt x="80" y="40"/>
                    </a:lnTo>
                    <a:lnTo>
                      <a:pt x="8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26"/>
              <p:cNvSpPr>
                <a:spLocks/>
              </p:cNvSpPr>
              <p:nvPr userDrawn="1"/>
            </p:nvSpPr>
            <p:spPr bwMode="auto">
              <a:xfrm>
                <a:off x="8812785" y="300480"/>
                <a:ext cx="139945" cy="205801"/>
              </a:xfrm>
              <a:custGeom>
                <a:avLst/>
                <a:gdLst>
                  <a:gd name="T0" fmla="*/ 96 w 102"/>
                  <a:gd name="T1" fmla="*/ 150 h 150"/>
                  <a:gd name="T2" fmla="*/ 96 w 102"/>
                  <a:gd name="T3" fmla="*/ 150 h 150"/>
                  <a:gd name="T4" fmla="*/ 100 w 102"/>
                  <a:gd name="T5" fmla="*/ 128 h 150"/>
                  <a:gd name="T6" fmla="*/ 102 w 102"/>
                  <a:gd name="T7" fmla="*/ 104 h 150"/>
                  <a:gd name="T8" fmla="*/ 102 w 102"/>
                  <a:gd name="T9" fmla="*/ 104 h 150"/>
                  <a:gd name="T10" fmla="*/ 102 w 102"/>
                  <a:gd name="T11" fmla="*/ 84 h 150"/>
                  <a:gd name="T12" fmla="*/ 98 w 102"/>
                  <a:gd name="T13" fmla="*/ 64 h 150"/>
                  <a:gd name="T14" fmla="*/ 94 w 102"/>
                  <a:gd name="T15" fmla="*/ 46 h 150"/>
                  <a:gd name="T16" fmla="*/ 86 w 102"/>
                  <a:gd name="T17" fmla="*/ 32 h 150"/>
                  <a:gd name="T18" fmla="*/ 80 w 102"/>
                  <a:gd name="T19" fmla="*/ 18 h 150"/>
                  <a:gd name="T20" fmla="*/ 70 w 102"/>
                  <a:gd name="T21" fmla="*/ 8 h 150"/>
                  <a:gd name="T22" fmla="*/ 60 w 102"/>
                  <a:gd name="T23" fmla="*/ 2 h 150"/>
                  <a:gd name="T24" fmla="*/ 50 w 102"/>
                  <a:gd name="T25" fmla="*/ 0 h 150"/>
                  <a:gd name="T26" fmla="*/ 50 w 102"/>
                  <a:gd name="T27" fmla="*/ 0 h 150"/>
                  <a:gd name="T28" fmla="*/ 40 w 102"/>
                  <a:gd name="T29" fmla="*/ 2 h 150"/>
                  <a:gd name="T30" fmla="*/ 30 w 102"/>
                  <a:gd name="T31" fmla="*/ 8 h 150"/>
                  <a:gd name="T32" fmla="*/ 22 w 102"/>
                  <a:gd name="T33" fmla="*/ 18 h 150"/>
                  <a:gd name="T34" fmla="*/ 14 w 102"/>
                  <a:gd name="T35" fmla="*/ 32 h 150"/>
                  <a:gd name="T36" fmla="*/ 8 w 102"/>
                  <a:gd name="T37" fmla="*/ 46 h 150"/>
                  <a:gd name="T38" fmla="*/ 4 w 102"/>
                  <a:gd name="T39" fmla="*/ 64 h 150"/>
                  <a:gd name="T40" fmla="*/ 0 w 102"/>
                  <a:gd name="T41" fmla="*/ 84 h 150"/>
                  <a:gd name="T42" fmla="*/ 0 w 102"/>
                  <a:gd name="T43" fmla="*/ 104 h 150"/>
                  <a:gd name="T44" fmla="*/ 0 w 102"/>
                  <a:gd name="T45" fmla="*/ 104 h 150"/>
                  <a:gd name="T46" fmla="*/ 0 w 102"/>
                  <a:gd name="T47" fmla="*/ 128 h 150"/>
                  <a:gd name="T48" fmla="*/ 4 w 102"/>
                  <a:gd name="T49" fmla="*/ 150 h 150"/>
                  <a:gd name="T50" fmla="*/ 96 w 102"/>
                  <a:gd name="T51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2" h="150">
                    <a:moveTo>
                      <a:pt x="96" y="150"/>
                    </a:moveTo>
                    <a:lnTo>
                      <a:pt x="96" y="150"/>
                    </a:lnTo>
                    <a:lnTo>
                      <a:pt x="100" y="128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84"/>
                    </a:lnTo>
                    <a:lnTo>
                      <a:pt x="98" y="64"/>
                    </a:lnTo>
                    <a:lnTo>
                      <a:pt x="94" y="46"/>
                    </a:lnTo>
                    <a:lnTo>
                      <a:pt x="86" y="32"/>
                    </a:lnTo>
                    <a:lnTo>
                      <a:pt x="80" y="18"/>
                    </a:lnTo>
                    <a:lnTo>
                      <a:pt x="70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0" y="8"/>
                    </a:lnTo>
                    <a:lnTo>
                      <a:pt x="22" y="18"/>
                    </a:lnTo>
                    <a:lnTo>
                      <a:pt x="14" y="32"/>
                    </a:lnTo>
                    <a:lnTo>
                      <a:pt x="8" y="46"/>
                    </a:lnTo>
                    <a:lnTo>
                      <a:pt x="4" y="64"/>
                    </a:lnTo>
                    <a:lnTo>
                      <a:pt x="0" y="8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28"/>
                    </a:lnTo>
                    <a:lnTo>
                      <a:pt x="4" y="150"/>
                    </a:lnTo>
                    <a:lnTo>
                      <a:pt x="96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27"/>
              <p:cNvSpPr>
                <a:spLocks/>
              </p:cNvSpPr>
              <p:nvPr userDrawn="1"/>
            </p:nvSpPr>
            <p:spPr bwMode="auto">
              <a:xfrm>
                <a:off x="8755160" y="278529"/>
                <a:ext cx="87809" cy="227754"/>
              </a:xfrm>
              <a:custGeom>
                <a:avLst/>
                <a:gdLst>
                  <a:gd name="T0" fmla="*/ 16 w 64"/>
                  <a:gd name="T1" fmla="*/ 166 h 166"/>
                  <a:gd name="T2" fmla="*/ 38 w 64"/>
                  <a:gd name="T3" fmla="*/ 166 h 166"/>
                  <a:gd name="T4" fmla="*/ 38 w 64"/>
                  <a:gd name="T5" fmla="*/ 166 h 166"/>
                  <a:gd name="T6" fmla="*/ 36 w 64"/>
                  <a:gd name="T7" fmla="*/ 144 h 166"/>
                  <a:gd name="T8" fmla="*/ 36 w 64"/>
                  <a:gd name="T9" fmla="*/ 120 h 166"/>
                  <a:gd name="T10" fmla="*/ 36 w 64"/>
                  <a:gd name="T11" fmla="*/ 120 h 166"/>
                  <a:gd name="T12" fmla="*/ 38 w 64"/>
                  <a:gd name="T13" fmla="*/ 92 h 166"/>
                  <a:gd name="T14" fmla="*/ 44 w 64"/>
                  <a:gd name="T15" fmla="*/ 66 h 166"/>
                  <a:gd name="T16" fmla="*/ 52 w 64"/>
                  <a:gd name="T17" fmla="*/ 42 h 166"/>
                  <a:gd name="T18" fmla="*/ 58 w 64"/>
                  <a:gd name="T19" fmla="*/ 34 h 166"/>
                  <a:gd name="T20" fmla="*/ 64 w 64"/>
                  <a:gd name="T21" fmla="*/ 26 h 166"/>
                  <a:gd name="T22" fmla="*/ 64 w 64"/>
                  <a:gd name="T23" fmla="*/ 26 h 166"/>
                  <a:gd name="T24" fmla="*/ 56 w 64"/>
                  <a:gd name="T25" fmla="*/ 14 h 166"/>
                  <a:gd name="T26" fmla="*/ 46 w 64"/>
                  <a:gd name="T27" fmla="*/ 6 h 166"/>
                  <a:gd name="T28" fmla="*/ 36 w 64"/>
                  <a:gd name="T29" fmla="*/ 2 h 166"/>
                  <a:gd name="T30" fmla="*/ 26 w 64"/>
                  <a:gd name="T31" fmla="*/ 0 h 166"/>
                  <a:gd name="T32" fmla="*/ 26 w 64"/>
                  <a:gd name="T33" fmla="*/ 0 h 166"/>
                  <a:gd name="T34" fmla="*/ 18 w 64"/>
                  <a:gd name="T35" fmla="*/ 0 h 166"/>
                  <a:gd name="T36" fmla="*/ 12 w 64"/>
                  <a:gd name="T37" fmla="*/ 2 h 166"/>
                  <a:gd name="T38" fmla="*/ 0 w 64"/>
                  <a:gd name="T39" fmla="*/ 12 h 166"/>
                  <a:gd name="T40" fmla="*/ 0 w 64"/>
                  <a:gd name="T41" fmla="*/ 12 h 166"/>
                  <a:gd name="T42" fmla="*/ 10 w 64"/>
                  <a:gd name="T43" fmla="*/ 30 h 166"/>
                  <a:gd name="T44" fmla="*/ 16 w 64"/>
                  <a:gd name="T45" fmla="*/ 54 h 166"/>
                  <a:gd name="T46" fmla="*/ 22 w 64"/>
                  <a:gd name="T47" fmla="*/ 82 h 166"/>
                  <a:gd name="T48" fmla="*/ 24 w 64"/>
                  <a:gd name="T49" fmla="*/ 110 h 166"/>
                  <a:gd name="T50" fmla="*/ 24 w 64"/>
                  <a:gd name="T51" fmla="*/ 110 h 166"/>
                  <a:gd name="T52" fmla="*/ 22 w 64"/>
                  <a:gd name="T53" fmla="*/ 140 h 166"/>
                  <a:gd name="T54" fmla="*/ 16 w 64"/>
                  <a:gd name="T55" fmla="*/ 166 h 166"/>
                  <a:gd name="T56" fmla="*/ 16 w 64"/>
                  <a:gd name="T5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66">
                    <a:moveTo>
                      <a:pt x="16" y="166"/>
                    </a:moveTo>
                    <a:lnTo>
                      <a:pt x="38" y="166"/>
                    </a:lnTo>
                    <a:lnTo>
                      <a:pt x="38" y="166"/>
                    </a:lnTo>
                    <a:lnTo>
                      <a:pt x="36" y="144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38" y="92"/>
                    </a:lnTo>
                    <a:lnTo>
                      <a:pt x="44" y="66"/>
                    </a:lnTo>
                    <a:lnTo>
                      <a:pt x="52" y="42"/>
                    </a:lnTo>
                    <a:lnTo>
                      <a:pt x="58" y="34"/>
                    </a:lnTo>
                    <a:lnTo>
                      <a:pt x="64" y="26"/>
                    </a:lnTo>
                    <a:lnTo>
                      <a:pt x="64" y="26"/>
                    </a:lnTo>
                    <a:lnTo>
                      <a:pt x="56" y="14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30"/>
                    </a:lnTo>
                    <a:lnTo>
                      <a:pt x="16" y="54"/>
                    </a:lnTo>
                    <a:lnTo>
                      <a:pt x="22" y="82"/>
                    </a:lnTo>
                    <a:lnTo>
                      <a:pt x="24" y="110"/>
                    </a:lnTo>
                    <a:lnTo>
                      <a:pt x="24" y="110"/>
                    </a:lnTo>
                    <a:lnTo>
                      <a:pt x="22" y="140"/>
                    </a:lnTo>
                    <a:lnTo>
                      <a:pt x="16" y="166"/>
                    </a:lnTo>
                    <a:lnTo>
                      <a:pt x="16" y="1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28"/>
              <p:cNvSpPr>
                <a:spLocks/>
              </p:cNvSpPr>
              <p:nvPr userDrawn="1"/>
            </p:nvSpPr>
            <p:spPr bwMode="auto">
              <a:xfrm>
                <a:off x="8532895" y="91935"/>
                <a:ext cx="27440" cy="444531"/>
              </a:xfrm>
              <a:custGeom>
                <a:avLst/>
                <a:gdLst>
                  <a:gd name="T0" fmla="*/ 0 w 20"/>
                  <a:gd name="T1" fmla="*/ 10 h 324"/>
                  <a:gd name="T2" fmla="*/ 0 w 20"/>
                  <a:gd name="T3" fmla="*/ 10 h 324"/>
                  <a:gd name="T4" fmla="*/ 0 w 20"/>
                  <a:gd name="T5" fmla="*/ 314 h 324"/>
                  <a:gd name="T6" fmla="*/ 0 w 20"/>
                  <a:gd name="T7" fmla="*/ 314 h 324"/>
                  <a:gd name="T8" fmla="*/ 2 w 20"/>
                  <a:gd name="T9" fmla="*/ 318 h 324"/>
                  <a:gd name="T10" fmla="*/ 4 w 20"/>
                  <a:gd name="T11" fmla="*/ 322 h 324"/>
                  <a:gd name="T12" fmla="*/ 8 w 20"/>
                  <a:gd name="T13" fmla="*/ 322 h 324"/>
                  <a:gd name="T14" fmla="*/ 10 w 20"/>
                  <a:gd name="T15" fmla="*/ 324 h 324"/>
                  <a:gd name="T16" fmla="*/ 14 w 20"/>
                  <a:gd name="T17" fmla="*/ 322 h 324"/>
                  <a:gd name="T18" fmla="*/ 18 w 20"/>
                  <a:gd name="T19" fmla="*/ 322 h 324"/>
                  <a:gd name="T20" fmla="*/ 20 w 20"/>
                  <a:gd name="T21" fmla="*/ 318 h 324"/>
                  <a:gd name="T22" fmla="*/ 20 w 20"/>
                  <a:gd name="T23" fmla="*/ 314 h 324"/>
                  <a:gd name="T24" fmla="*/ 20 w 20"/>
                  <a:gd name="T25" fmla="*/ 314 h 324"/>
                  <a:gd name="T26" fmla="*/ 20 w 20"/>
                  <a:gd name="T27" fmla="*/ 10 h 324"/>
                  <a:gd name="T28" fmla="*/ 20 w 20"/>
                  <a:gd name="T29" fmla="*/ 10 h 324"/>
                  <a:gd name="T30" fmla="*/ 20 w 20"/>
                  <a:gd name="T31" fmla="*/ 6 h 324"/>
                  <a:gd name="T32" fmla="*/ 18 w 20"/>
                  <a:gd name="T33" fmla="*/ 2 h 324"/>
                  <a:gd name="T34" fmla="*/ 14 w 20"/>
                  <a:gd name="T35" fmla="*/ 0 h 324"/>
                  <a:gd name="T36" fmla="*/ 10 w 20"/>
                  <a:gd name="T37" fmla="*/ 0 h 324"/>
                  <a:gd name="T38" fmla="*/ 8 w 20"/>
                  <a:gd name="T39" fmla="*/ 0 h 324"/>
                  <a:gd name="T40" fmla="*/ 4 w 20"/>
                  <a:gd name="T41" fmla="*/ 2 h 324"/>
                  <a:gd name="T42" fmla="*/ 2 w 20"/>
                  <a:gd name="T43" fmla="*/ 6 h 324"/>
                  <a:gd name="T44" fmla="*/ 0 w 20"/>
                  <a:gd name="T45" fmla="*/ 10 h 324"/>
                  <a:gd name="T46" fmla="*/ 0 w 20"/>
                  <a:gd name="T47" fmla="*/ 1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4">
                    <a:moveTo>
                      <a:pt x="0" y="10"/>
                    </a:moveTo>
                    <a:lnTo>
                      <a:pt x="0" y="10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2" y="318"/>
                    </a:lnTo>
                    <a:lnTo>
                      <a:pt x="4" y="322"/>
                    </a:lnTo>
                    <a:lnTo>
                      <a:pt x="8" y="322"/>
                    </a:lnTo>
                    <a:lnTo>
                      <a:pt x="10" y="324"/>
                    </a:lnTo>
                    <a:lnTo>
                      <a:pt x="14" y="322"/>
                    </a:lnTo>
                    <a:lnTo>
                      <a:pt x="18" y="322"/>
                    </a:lnTo>
                    <a:lnTo>
                      <a:pt x="20" y="318"/>
                    </a:lnTo>
                    <a:lnTo>
                      <a:pt x="20" y="314"/>
                    </a:lnTo>
                    <a:lnTo>
                      <a:pt x="20" y="314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 userDrawn="1"/>
            </p:nvSpPr>
            <p:spPr bwMode="auto">
              <a:xfrm>
                <a:off x="8535640" y="91935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2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18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18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2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 userDrawn="1"/>
            </p:nvSpPr>
            <p:spPr bwMode="auto">
              <a:xfrm>
                <a:off x="8535638" y="509027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4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20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20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4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 userDrawn="1"/>
            </p:nvSpPr>
            <p:spPr bwMode="auto">
              <a:xfrm>
                <a:off x="9010354" y="91935"/>
                <a:ext cx="27440" cy="441787"/>
              </a:xfrm>
              <a:custGeom>
                <a:avLst/>
                <a:gdLst>
                  <a:gd name="T0" fmla="*/ 20 w 20"/>
                  <a:gd name="T1" fmla="*/ 312 h 322"/>
                  <a:gd name="T2" fmla="*/ 20 w 20"/>
                  <a:gd name="T3" fmla="*/ 312 h 322"/>
                  <a:gd name="T4" fmla="*/ 20 w 20"/>
                  <a:gd name="T5" fmla="*/ 10 h 322"/>
                  <a:gd name="T6" fmla="*/ 20 w 20"/>
                  <a:gd name="T7" fmla="*/ 10 h 322"/>
                  <a:gd name="T8" fmla="*/ 20 w 20"/>
                  <a:gd name="T9" fmla="*/ 6 h 322"/>
                  <a:gd name="T10" fmla="*/ 16 w 20"/>
                  <a:gd name="T11" fmla="*/ 2 h 322"/>
                  <a:gd name="T12" fmla="*/ 14 w 20"/>
                  <a:gd name="T13" fmla="*/ 0 h 322"/>
                  <a:gd name="T14" fmla="*/ 10 w 20"/>
                  <a:gd name="T15" fmla="*/ 0 h 322"/>
                  <a:gd name="T16" fmla="*/ 6 w 20"/>
                  <a:gd name="T17" fmla="*/ 0 h 322"/>
                  <a:gd name="T18" fmla="*/ 4 w 20"/>
                  <a:gd name="T19" fmla="*/ 2 h 322"/>
                  <a:gd name="T20" fmla="*/ 0 w 20"/>
                  <a:gd name="T21" fmla="*/ 6 h 322"/>
                  <a:gd name="T22" fmla="*/ 0 w 20"/>
                  <a:gd name="T23" fmla="*/ 10 h 322"/>
                  <a:gd name="T24" fmla="*/ 0 w 20"/>
                  <a:gd name="T25" fmla="*/ 10 h 322"/>
                  <a:gd name="T26" fmla="*/ 0 w 20"/>
                  <a:gd name="T27" fmla="*/ 312 h 322"/>
                  <a:gd name="T28" fmla="*/ 0 w 20"/>
                  <a:gd name="T29" fmla="*/ 312 h 322"/>
                  <a:gd name="T30" fmla="*/ 0 w 20"/>
                  <a:gd name="T31" fmla="*/ 316 h 322"/>
                  <a:gd name="T32" fmla="*/ 4 w 20"/>
                  <a:gd name="T33" fmla="*/ 320 h 322"/>
                  <a:gd name="T34" fmla="*/ 6 w 20"/>
                  <a:gd name="T35" fmla="*/ 322 h 322"/>
                  <a:gd name="T36" fmla="*/ 10 w 20"/>
                  <a:gd name="T37" fmla="*/ 322 h 322"/>
                  <a:gd name="T38" fmla="*/ 14 w 20"/>
                  <a:gd name="T39" fmla="*/ 322 h 322"/>
                  <a:gd name="T40" fmla="*/ 16 w 20"/>
                  <a:gd name="T41" fmla="*/ 320 h 322"/>
                  <a:gd name="T42" fmla="*/ 20 w 20"/>
                  <a:gd name="T43" fmla="*/ 316 h 322"/>
                  <a:gd name="T44" fmla="*/ 20 w 20"/>
                  <a:gd name="T45" fmla="*/ 312 h 322"/>
                  <a:gd name="T46" fmla="*/ 20 w 20"/>
                  <a:gd name="T47" fmla="*/ 31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2">
                    <a:moveTo>
                      <a:pt x="20" y="312"/>
                    </a:moveTo>
                    <a:lnTo>
                      <a:pt x="20" y="3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0" y="316"/>
                    </a:lnTo>
                    <a:lnTo>
                      <a:pt x="4" y="320"/>
                    </a:lnTo>
                    <a:lnTo>
                      <a:pt x="6" y="322"/>
                    </a:lnTo>
                    <a:lnTo>
                      <a:pt x="10" y="322"/>
                    </a:lnTo>
                    <a:lnTo>
                      <a:pt x="14" y="322"/>
                    </a:lnTo>
                    <a:lnTo>
                      <a:pt x="16" y="320"/>
                    </a:lnTo>
                    <a:lnTo>
                      <a:pt x="20" y="316"/>
                    </a:lnTo>
                    <a:lnTo>
                      <a:pt x="20" y="312"/>
                    </a:lnTo>
                    <a:lnTo>
                      <a:pt x="20" y="3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 userDrawn="1"/>
            </p:nvSpPr>
            <p:spPr bwMode="auto">
              <a:xfrm>
                <a:off x="8963705" y="506283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20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4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4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20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33"/>
              <p:cNvSpPr>
                <a:spLocks/>
              </p:cNvSpPr>
              <p:nvPr userDrawn="1"/>
            </p:nvSpPr>
            <p:spPr bwMode="auto">
              <a:xfrm>
                <a:off x="8963705" y="91935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18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2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2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18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TextBox 27"/>
            <p:cNvSpPr txBox="1"/>
            <p:nvPr userDrawn="1"/>
          </p:nvSpPr>
          <p:spPr>
            <a:xfrm rot="16200000">
              <a:off x="74810" y="149764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 defTabSz="457200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04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E8FE4-0DD3-48CD-BDFB-361D14AA4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82379" y="-348917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6000" y="540440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75" y="1171435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42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250358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Title 1"/>
          <p:cNvSpPr txBox="1">
            <a:spLocks/>
          </p:cNvSpPr>
          <p:nvPr userDrawn="1"/>
        </p:nvSpPr>
        <p:spPr>
          <a:xfrm>
            <a:off x="222358" y="6370947"/>
            <a:ext cx="7857927" cy="5890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solidFill>
                  <a:schemeClr val="bg1"/>
                </a:solidFill>
              </a:rPr>
              <a:t>Amadeus Digital Forum</a:t>
            </a:r>
            <a:endParaRPr lang="en-GB" sz="2000" b="0">
              <a:solidFill>
                <a:schemeClr val="bg1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5352380" cy="143775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4211541"/>
            <a:ext cx="4602163" cy="1321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Name, </a:t>
            </a:r>
            <a:r>
              <a:rPr lang="en-US" b="0" noProof="0"/>
              <a:t>Job title</a:t>
            </a:r>
            <a:endParaRPr lang="en-US" noProof="0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 flipH="1">
            <a:off x="-216575" y="1274997"/>
            <a:ext cx="6310996" cy="5639027"/>
          </a:xfrm>
          <a:custGeom>
            <a:avLst/>
            <a:gdLst>
              <a:gd name="T0" fmla="*/ 836 w 836"/>
              <a:gd name="T1" fmla="*/ 38 h 748"/>
              <a:gd name="T2" fmla="*/ 715 w 836"/>
              <a:gd name="T3" fmla="*/ 25 h 748"/>
              <a:gd name="T4" fmla="*/ 153 w 836"/>
              <a:gd name="T5" fmla="*/ 359 h 748"/>
              <a:gd name="T6" fmla="*/ 90 w 836"/>
              <a:gd name="T7" fmla="*/ 727 h 748"/>
              <a:gd name="T8" fmla="*/ 108 w 836"/>
              <a:gd name="T9" fmla="*/ 748 h 748"/>
              <a:gd name="T10" fmla="*/ 836 w 836"/>
              <a:gd name="T11" fmla="*/ 748 h 748"/>
              <a:gd name="T12" fmla="*/ 836 w 836"/>
              <a:gd name="T13" fmla="*/ 38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6" h="748">
                <a:moveTo>
                  <a:pt x="836" y="38"/>
                </a:moveTo>
                <a:cubicBezTo>
                  <a:pt x="800" y="9"/>
                  <a:pt x="758" y="0"/>
                  <a:pt x="715" y="25"/>
                </a:cubicBezTo>
                <a:cubicBezTo>
                  <a:pt x="153" y="359"/>
                  <a:pt x="153" y="359"/>
                  <a:pt x="153" y="359"/>
                </a:cubicBezTo>
                <a:cubicBezTo>
                  <a:pt x="20" y="446"/>
                  <a:pt x="0" y="620"/>
                  <a:pt x="90" y="727"/>
                </a:cubicBezTo>
                <a:cubicBezTo>
                  <a:pt x="96" y="734"/>
                  <a:pt x="102" y="741"/>
                  <a:pt x="108" y="748"/>
                </a:cubicBezTo>
                <a:cubicBezTo>
                  <a:pt x="836" y="748"/>
                  <a:pt x="836" y="748"/>
                  <a:pt x="836" y="748"/>
                </a:cubicBezTo>
                <a:lnTo>
                  <a:pt x="836" y="38"/>
                </a:ln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</p:spTree>
    <p:extLst>
      <p:ext uri="{BB962C8B-B14F-4D97-AF65-F5344CB8AC3E}">
        <p14:creationId xmlns:p14="http://schemas.microsoft.com/office/powerpoint/2010/main" val="650043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2732" y="304681"/>
            <a:ext cx="11252793" cy="4662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28020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72325" y="1302026"/>
            <a:ext cx="11252793" cy="501064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2"/>
            <a:ext cx="11252997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7624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8823717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86731766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7802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195037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9041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3486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89303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938463"/>
            <a:ext cx="5956600" cy="1092485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50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28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21.xml"/><Relationship Id="rId30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6" r:id="rId2"/>
    <p:sldLayoutId id="2147483877" r:id="rId3"/>
    <p:sldLayoutId id="2147483883" r:id="rId4"/>
    <p:sldLayoutId id="2147483910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1" r:id="rId11"/>
    <p:sldLayoutId id="2147483909" r:id="rId12"/>
    <p:sldLayoutId id="2147483894" r:id="rId13"/>
    <p:sldLayoutId id="2147483885" r:id="rId14"/>
    <p:sldLayoutId id="2147483882" r:id="rId15"/>
    <p:sldLayoutId id="2147483861" r:id="rId16"/>
    <p:sldLayoutId id="2147483881" r:id="rId17"/>
    <p:sldLayoutId id="2147483880" r:id="rId18"/>
    <p:sldLayoutId id="2147483884" r:id="rId19"/>
    <p:sldLayoutId id="2147483887" r:id="rId20"/>
    <p:sldLayoutId id="2147483897" r:id="rId21"/>
    <p:sldLayoutId id="2147483899" r:id="rId22"/>
    <p:sldLayoutId id="2147483901" r:id="rId23"/>
    <p:sldLayoutId id="2147483853" r:id="rId24"/>
    <p:sldLayoutId id="2147483888" r:id="rId25"/>
    <p:sldLayoutId id="2147483890" r:id="rId26"/>
    <p:sldLayoutId id="2147483895" r:id="rId27"/>
    <p:sldLayoutId id="2147483903" r:id="rId28"/>
    <p:sldLayoutId id="2147483902" r:id="rId29"/>
    <p:sldLayoutId id="2147483904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255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257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  <p:sldLayoutId id="2147483942" r:id="rId23"/>
    <p:sldLayoutId id="2147483943" r:id="rId24"/>
    <p:sldLayoutId id="2147483944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255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257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0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  <p:sldLayoutId id="2147483966" r:id="rId18"/>
    <p:sldLayoutId id="2147483967" r:id="rId19"/>
    <p:sldLayoutId id="2147483968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4" r:id="rId26"/>
    <p:sldLayoutId id="2147483975" r:id="rId27"/>
    <p:sldLayoutId id="2147483976" r:id="rId28"/>
    <p:sldLayoutId id="2147483977" r:id="rId29"/>
    <p:sldLayoutId id="2147483978" r:id="rId30"/>
    <p:sldLayoutId id="2147483979" r:id="rId31"/>
    <p:sldLayoutId id="2147483981" r:id="rId32"/>
    <p:sldLayoutId id="2147483982" r:id="rId33"/>
    <p:sldLayoutId id="2147483983" r:id="rId34"/>
    <p:sldLayoutId id="2147483984" r:id="rId35"/>
    <p:sldLayoutId id="2147483985" r:id="rId36"/>
    <p:sldLayoutId id="2147483986" r:id="rId37"/>
    <p:sldLayoutId id="2147484020" r:id="rId38"/>
    <p:sldLayoutId id="2147484021" r:id="rId3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30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  <p:sldLayoutId id="2147484012" r:id="rId22"/>
    <p:sldLayoutId id="2147484013" r:id="rId23"/>
    <p:sldLayoutId id="2147484014" r:id="rId24"/>
    <p:sldLayoutId id="2147484015" r:id="rId25"/>
    <p:sldLayoutId id="2147484016" r:id="rId26"/>
    <p:sldLayoutId id="2147484017" r:id="rId27"/>
    <p:sldLayoutId id="2147484018" r:id="rId28"/>
    <p:sldLayoutId id="2147484019" r:id="rId29"/>
    <p:sldLayoutId id="2147484022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5.xml"/><Relationship Id="rId5" Type="http://schemas.openxmlformats.org/officeDocument/2006/relationships/slide" Target="slide19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5.xml"/><Relationship Id="rId4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1.png"/><Relationship Id="rId7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2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1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0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C45034-6869-4CF9-9A46-2EF131EA88E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971F9-7435-49EA-A88D-ED43717A4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ACDEE-384F-4107-8D1E-FEE2867AA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</a:t>
            </a:fld>
            <a:endParaRPr lang="en-GB"/>
          </a:p>
        </p:txBody>
      </p:sp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3CCC201F-9C4E-4DCE-B046-510222F0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 b="38153"/>
          <a:stretch>
            <a:fillRect/>
          </a:stretch>
        </p:blipFill>
        <p:spPr>
          <a:xfrm>
            <a:off x="-1050247" y="1245889"/>
            <a:ext cx="6351588" cy="369146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ADDD7A-13D6-4ACA-BF9B-1B421C582AB9}"/>
              </a:ext>
            </a:extLst>
          </p:cNvPr>
          <p:cNvSpPr txBox="1"/>
          <p:nvPr/>
        </p:nvSpPr>
        <p:spPr>
          <a:xfrm>
            <a:off x="348792" y="2922285"/>
            <a:ext cx="3406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On-policy Prediction with </a:t>
            </a:r>
          </a:p>
          <a:p>
            <a:r>
              <a:rPr lang="en-US" sz="2400" dirty="0">
                <a:solidFill>
                  <a:schemeClr val="tx2"/>
                </a:solidFill>
              </a:rPr>
              <a:t>Function Approximation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D04B21-94A9-40AB-9F2B-01FB8EB6E30D}"/>
              </a:ext>
            </a:extLst>
          </p:cNvPr>
          <p:cNvSpPr txBox="1"/>
          <p:nvPr/>
        </p:nvSpPr>
        <p:spPr>
          <a:xfrm>
            <a:off x="512276" y="2330493"/>
            <a:ext cx="3242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RL Novels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52B497-EC0E-4DB6-ABB0-BE16B95409D4}"/>
              </a:ext>
            </a:extLst>
          </p:cNvPr>
          <p:cNvSpPr txBox="1">
            <a:spLocks/>
          </p:cNvSpPr>
          <p:nvPr/>
        </p:nvSpPr>
        <p:spPr>
          <a:xfrm>
            <a:off x="9153059" y="5574843"/>
            <a:ext cx="2619201" cy="1058862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16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+mn-lt"/>
              </a:rPr>
              <a:t>Giovanni GATTI PINHEIRO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+mn-lt"/>
              </a:rPr>
              <a:t>May, 13</a:t>
            </a:r>
            <a:r>
              <a:rPr lang="en-US" sz="1200" baseline="30000" dirty="0">
                <a:solidFill>
                  <a:schemeClr val="bg2"/>
                </a:solidFill>
                <a:latin typeface="+mn-lt"/>
              </a:rPr>
              <a:t>th</a:t>
            </a:r>
            <a:r>
              <a:rPr lang="en-US" sz="1200" dirty="0">
                <a:solidFill>
                  <a:schemeClr val="bg2"/>
                </a:solidFill>
                <a:latin typeface="+mn-lt"/>
              </a:rPr>
              <a:t> 2020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+mn-lt"/>
              </a:rPr>
              <a:t>AIR-REV-DPI-MLS</a:t>
            </a:r>
          </a:p>
        </p:txBody>
      </p:sp>
    </p:spTree>
    <p:extLst>
      <p:ext uri="{BB962C8B-B14F-4D97-AF65-F5344CB8AC3E}">
        <p14:creationId xmlns:p14="http://schemas.microsoft.com/office/powerpoint/2010/main" val="1884210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 &amp; Introduction</a:t>
            </a:r>
          </a:p>
          <a:p>
            <a:r>
              <a:rPr lang="en-US" b="1" dirty="0"/>
              <a:t>The Predictive Objective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Stochastic-gradient and Semi-gradient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Construction for 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Non-linear Methods: ANNs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Function Approx.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Interest and Emphasis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5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F857146-B251-4EA2-B499-546BDD0D5950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2909115"/>
                <a:ext cx="11228409" cy="308610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dirty="0"/>
                  <a:t>We need then to say which states </a:t>
                </a:r>
                <a:r>
                  <a:rPr lang="en-US" u="sng" dirty="0"/>
                  <a:t>we care most about</a:t>
                </a:r>
                <a:r>
                  <a:rPr lang="en-US" dirty="0"/>
                  <a:t>!</a:t>
                </a:r>
              </a:p>
              <a:p>
                <a:r>
                  <a:rPr lang="en-US" dirty="0"/>
                  <a:t>Let’s then specify a state-distribution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dirty="0"/>
                  <a:t>, representing how much we care about an error in each state s.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F857146-B251-4EA2-B499-546BDD0D5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2909115"/>
                <a:ext cx="11228409" cy="3086101"/>
              </a:xfrm>
              <a:blipFill>
                <a:blip r:embed="rId2"/>
                <a:stretch>
                  <a:fillRect l="-760" t="-1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BFD81-89E6-4550-94B2-7B406BAF5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11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9B796-FA31-464D-B705-BF9CB1532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499353-AE6B-4617-BC0A-4D07C00C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Objective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0BCBCF-BAB5-4063-A0CA-3D6E8E178CA1}"/>
              </a:ext>
            </a:extLst>
          </p:cNvPr>
          <p:cNvGrpSpPr/>
          <p:nvPr/>
        </p:nvGrpSpPr>
        <p:grpSpPr>
          <a:xfrm>
            <a:off x="4166215" y="1262625"/>
            <a:ext cx="1640496" cy="1346154"/>
            <a:chOff x="2955724" y="1227909"/>
            <a:chExt cx="1640496" cy="134615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606D386-C2A6-41E5-964C-451AD2BEAAD1}"/>
                </a:ext>
              </a:extLst>
            </p:cNvPr>
            <p:cNvSpPr/>
            <p:nvPr/>
          </p:nvSpPr>
          <p:spPr>
            <a:xfrm>
              <a:off x="3082834" y="1227909"/>
              <a:ext cx="106013" cy="1332412"/>
            </a:xfrm>
            <a:custGeom>
              <a:avLst/>
              <a:gdLst>
                <a:gd name="connsiteX0" fmla="*/ 52252 w 106013"/>
                <a:gd name="connsiteY0" fmla="*/ 0 h 1332412"/>
                <a:gd name="connsiteX1" fmla="*/ 104503 w 106013"/>
                <a:gd name="connsiteY1" fmla="*/ 461554 h 1332412"/>
                <a:gd name="connsiteX2" fmla="*/ 0 w 106013"/>
                <a:gd name="connsiteY2" fmla="*/ 1332412 h 133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3" h="1332412">
                  <a:moveTo>
                    <a:pt x="52252" y="0"/>
                  </a:moveTo>
                  <a:cubicBezTo>
                    <a:pt x="82732" y="119742"/>
                    <a:pt x="113212" y="239485"/>
                    <a:pt x="104503" y="461554"/>
                  </a:cubicBezTo>
                  <a:cubicBezTo>
                    <a:pt x="95794" y="683623"/>
                    <a:pt x="47897" y="1008017"/>
                    <a:pt x="0" y="133241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C2AAA6-E737-40D7-B846-4B64E64BB761}"/>
                </a:ext>
              </a:extLst>
            </p:cNvPr>
            <p:cNvSpPr/>
            <p:nvPr/>
          </p:nvSpPr>
          <p:spPr>
            <a:xfrm>
              <a:off x="3383280" y="1227909"/>
              <a:ext cx="106013" cy="1332412"/>
            </a:xfrm>
            <a:custGeom>
              <a:avLst/>
              <a:gdLst>
                <a:gd name="connsiteX0" fmla="*/ 52252 w 106013"/>
                <a:gd name="connsiteY0" fmla="*/ 0 h 1332412"/>
                <a:gd name="connsiteX1" fmla="*/ 104503 w 106013"/>
                <a:gd name="connsiteY1" fmla="*/ 461554 h 1332412"/>
                <a:gd name="connsiteX2" fmla="*/ 0 w 106013"/>
                <a:gd name="connsiteY2" fmla="*/ 1332412 h 133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3" h="1332412">
                  <a:moveTo>
                    <a:pt x="52252" y="0"/>
                  </a:moveTo>
                  <a:cubicBezTo>
                    <a:pt x="82732" y="119742"/>
                    <a:pt x="113212" y="239485"/>
                    <a:pt x="104503" y="461554"/>
                  </a:cubicBezTo>
                  <a:cubicBezTo>
                    <a:pt x="95794" y="683623"/>
                    <a:pt x="47897" y="1008017"/>
                    <a:pt x="0" y="133241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C9FFADD-3A52-4FCB-8294-6D3AD6A00625}"/>
                </a:ext>
              </a:extLst>
            </p:cNvPr>
            <p:cNvSpPr/>
            <p:nvPr/>
          </p:nvSpPr>
          <p:spPr>
            <a:xfrm>
              <a:off x="3683726" y="1227909"/>
              <a:ext cx="106013" cy="1332412"/>
            </a:xfrm>
            <a:custGeom>
              <a:avLst/>
              <a:gdLst>
                <a:gd name="connsiteX0" fmla="*/ 52252 w 106013"/>
                <a:gd name="connsiteY0" fmla="*/ 0 h 1332412"/>
                <a:gd name="connsiteX1" fmla="*/ 104503 w 106013"/>
                <a:gd name="connsiteY1" fmla="*/ 461554 h 1332412"/>
                <a:gd name="connsiteX2" fmla="*/ 0 w 106013"/>
                <a:gd name="connsiteY2" fmla="*/ 1332412 h 133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3" h="1332412">
                  <a:moveTo>
                    <a:pt x="52252" y="0"/>
                  </a:moveTo>
                  <a:cubicBezTo>
                    <a:pt x="82732" y="119742"/>
                    <a:pt x="113212" y="239485"/>
                    <a:pt x="104503" y="461554"/>
                  </a:cubicBezTo>
                  <a:cubicBezTo>
                    <a:pt x="95794" y="683623"/>
                    <a:pt x="47897" y="1008017"/>
                    <a:pt x="0" y="133241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8C64D30-714E-4D9F-B60A-3900110EAF04}"/>
                </a:ext>
              </a:extLst>
            </p:cNvPr>
            <p:cNvSpPr/>
            <p:nvPr/>
          </p:nvSpPr>
          <p:spPr>
            <a:xfrm>
              <a:off x="3984172" y="1227909"/>
              <a:ext cx="106013" cy="1332412"/>
            </a:xfrm>
            <a:custGeom>
              <a:avLst/>
              <a:gdLst>
                <a:gd name="connsiteX0" fmla="*/ 52252 w 106013"/>
                <a:gd name="connsiteY0" fmla="*/ 0 h 1332412"/>
                <a:gd name="connsiteX1" fmla="*/ 104503 w 106013"/>
                <a:gd name="connsiteY1" fmla="*/ 461554 h 1332412"/>
                <a:gd name="connsiteX2" fmla="*/ 0 w 106013"/>
                <a:gd name="connsiteY2" fmla="*/ 1332412 h 133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3" h="1332412">
                  <a:moveTo>
                    <a:pt x="52252" y="0"/>
                  </a:moveTo>
                  <a:cubicBezTo>
                    <a:pt x="82732" y="119742"/>
                    <a:pt x="113212" y="239485"/>
                    <a:pt x="104503" y="461554"/>
                  </a:cubicBezTo>
                  <a:cubicBezTo>
                    <a:pt x="95794" y="683623"/>
                    <a:pt x="47897" y="1008017"/>
                    <a:pt x="0" y="133241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9D89C8-4FCD-4D77-BB5B-611E56C1A3B5}"/>
                </a:ext>
              </a:extLst>
            </p:cNvPr>
            <p:cNvSpPr/>
            <p:nvPr/>
          </p:nvSpPr>
          <p:spPr>
            <a:xfrm>
              <a:off x="4284618" y="1227909"/>
              <a:ext cx="106013" cy="1332412"/>
            </a:xfrm>
            <a:custGeom>
              <a:avLst/>
              <a:gdLst>
                <a:gd name="connsiteX0" fmla="*/ 52252 w 106013"/>
                <a:gd name="connsiteY0" fmla="*/ 0 h 1332412"/>
                <a:gd name="connsiteX1" fmla="*/ 104503 w 106013"/>
                <a:gd name="connsiteY1" fmla="*/ 461554 h 1332412"/>
                <a:gd name="connsiteX2" fmla="*/ 0 w 106013"/>
                <a:gd name="connsiteY2" fmla="*/ 1332412 h 133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13" h="1332412">
                  <a:moveTo>
                    <a:pt x="52252" y="0"/>
                  </a:moveTo>
                  <a:cubicBezTo>
                    <a:pt x="82732" y="119742"/>
                    <a:pt x="113212" y="239485"/>
                    <a:pt x="104503" y="461554"/>
                  </a:cubicBezTo>
                  <a:cubicBezTo>
                    <a:pt x="95794" y="683623"/>
                    <a:pt x="47897" y="1008017"/>
                    <a:pt x="0" y="1332412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D1F42B2-6BA2-492A-A48A-834E82BE21C2}"/>
                </a:ext>
              </a:extLst>
            </p:cNvPr>
            <p:cNvSpPr/>
            <p:nvPr/>
          </p:nvSpPr>
          <p:spPr>
            <a:xfrm>
              <a:off x="2962924" y="1445623"/>
              <a:ext cx="1612963" cy="148046"/>
            </a:xfrm>
            <a:custGeom>
              <a:avLst/>
              <a:gdLst>
                <a:gd name="connsiteX0" fmla="*/ 41533 w 1612963"/>
                <a:gd name="connsiteY0" fmla="*/ 148046 h 148046"/>
                <a:gd name="connsiteX1" fmla="*/ 172162 w 1612963"/>
                <a:gd name="connsiteY1" fmla="*/ 43543 h 148046"/>
                <a:gd name="connsiteX2" fmla="*/ 1417487 w 1612963"/>
                <a:gd name="connsiteY2" fmla="*/ 8709 h 148046"/>
                <a:gd name="connsiteX3" fmla="*/ 1591659 w 1612963"/>
                <a:gd name="connsiteY3" fmla="*/ 0 h 14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2963" h="148046">
                  <a:moveTo>
                    <a:pt x="41533" y="148046"/>
                  </a:moveTo>
                  <a:cubicBezTo>
                    <a:pt x="-7816" y="107406"/>
                    <a:pt x="-57164" y="66766"/>
                    <a:pt x="172162" y="43543"/>
                  </a:cubicBezTo>
                  <a:cubicBezTo>
                    <a:pt x="401488" y="20320"/>
                    <a:pt x="1180904" y="15966"/>
                    <a:pt x="1417487" y="8709"/>
                  </a:cubicBezTo>
                  <a:cubicBezTo>
                    <a:pt x="1654070" y="1452"/>
                    <a:pt x="1622864" y="726"/>
                    <a:pt x="1591659" y="0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53A409-1204-43C5-AE25-60882D7EB72B}"/>
                </a:ext>
              </a:extLst>
            </p:cNvPr>
            <p:cNvSpPr/>
            <p:nvPr/>
          </p:nvSpPr>
          <p:spPr>
            <a:xfrm>
              <a:off x="2983257" y="1663337"/>
              <a:ext cx="1612963" cy="148046"/>
            </a:xfrm>
            <a:custGeom>
              <a:avLst/>
              <a:gdLst>
                <a:gd name="connsiteX0" fmla="*/ 41533 w 1612963"/>
                <a:gd name="connsiteY0" fmla="*/ 148046 h 148046"/>
                <a:gd name="connsiteX1" fmla="*/ 172162 w 1612963"/>
                <a:gd name="connsiteY1" fmla="*/ 43543 h 148046"/>
                <a:gd name="connsiteX2" fmla="*/ 1417487 w 1612963"/>
                <a:gd name="connsiteY2" fmla="*/ 8709 h 148046"/>
                <a:gd name="connsiteX3" fmla="*/ 1591659 w 1612963"/>
                <a:gd name="connsiteY3" fmla="*/ 0 h 14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2963" h="148046">
                  <a:moveTo>
                    <a:pt x="41533" y="148046"/>
                  </a:moveTo>
                  <a:cubicBezTo>
                    <a:pt x="-7816" y="107406"/>
                    <a:pt x="-57164" y="66766"/>
                    <a:pt x="172162" y="43543"/>
                  </a:cubicBezTo>
                  <a:cubicBezTo>
                    <a:pt x="401488" y="20320"/>
                    <a:pt x="1180904" y="15966"/>
                    <a:pt x="1417487" y="8709"/>
                  </a:cubicBezTo>
                  <a:cubicBezTo>
                    <a:pt x="1654070" y="1452"/>
                    <a:pt x="1622864" y="726"/>
                    <a:pt x="1591659" y="0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E13509-B0E4-4F8B-BC19-262603134462}"/>
                </a:ext>
              </a:extLst>
            </p:cNvPr>
            <p:cNvSpPr/>
            <p:nvPr/>
          </p:nvSpPr>
          <p:spPr>
            <a:xfrm>
              <a:off x="2983257" y="1916112"/>
              <a:ext cx="1612963" cy="148046"/>
            </a:xfrm>
            <a:custGeom>
              <a:avLst/>
              <a:gdLst>
                <a:gd name="connsiteX0" fmla="*/ 41533 w 1612963"/>
                <a:gd name="connsiteY0" fmla="*/ 148046 h 148046"/>
                <a:gd name="connsiteX1" fmla="*/ 172162 w 1612963"/>
                <a:gd name="connsiteY1" fmla="*/ 43543 h 148046"/>
                <a:gd name="connsiteX2" fmla="*/ 1417487 w 1612963"/>
                <a:gd name="connsiteY2" fmla="*/ 8709 h 148046"/>
                <a:gd name="connsiteX3" fmla="*/ 1591659 w 1612963"/>
                <a:gd name="connsiteY3" fmla="*/ 0 h 14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2963" h="148046">
                  <a:moveTo>
                    <a:pt x="41533" y="148046"/>
                  </a:moveTo>
                  <a:cubicBezTo>
                    <a:pt x="-7816" y="107406"/>
                    <a:pt x="-57164" y="66766"/>
                    <a:pt x="172162" y="43543"/>
                  </a:cubicBezTo>
                  <a:cubicBezTo>
                    <a:pt x="401488" y="20320"/>
                    <a:pt x="1180904" y="15966"/>
                    <a:pt x="1417487" y="8709"/>
                  </a:cubicBezTo>
                  <a:cubicBezTo>
                    <a:pt x="1654070" y="1452"/>
                    <a:pt x="1622864" y="726"/>
                    <a:pt x="1591659" y="0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64B2296-E709-48D0-A30C-F396A83EAB14}"/>
                </a:ext>
              </a:extLst>
            </p:cNvPr>
            <p:cNvSpPr/>
            <p:nvPr/>
          </p:nvSpPr>
          <p:spPr>
            <a:xfrm>
              <a:off x="2962923" y="2173242"/>
              <a:ext cx="1612963" cy="148046"/>
            </a:xfrm>
            <a:custGeom>
              <a:avLst/>
              <a:gdLst>
                <a:gd name="connsiteX0" fmla="*/ 41533 w 1612963"/>
                <a:gd name="connsiteY0" fmla="*/ 148046 h 148046"/>
                <a:gd name="connsiteX1" fmla="*/ 172162 w 1612963"/>
                <a:gd name="connsiteY1" fmla="*/ 43543 h 148046"/>
                <a:gd name="connsiteX2" fmla="*/ 1417487 w 1612963"/>
                <a:gd name="connsiteY2" fmla="*/ 8709 h 148046"/>
                <a:gd name="connsiteX3" fmla="*/ 1591659 w 1612963"/>
                <a:gd name="connsiteY3" fmla="*/ 0 h 14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2963" h="148046">
                  <a:moveTo>
                    <a:pt x="41533" y="148046"/>
                  </a:moveTo>
                  <a:cubicBezTo>
                    <a:pt x="-7816" y="107406"/>
                    <a:pt x="-57164" y="66766"/>
                    <a:pt x="172162" y="43543"/>
                  </a:cubicBezTo>
                  <a:cubicBezTo>
                    <a:pt x="401488" y="20320"/>
                    <a:pt x="1180904" y="15966"/>
                    <a:pt x="1417487" y="8709"/>
                  </a:cubicBezTo>
                  <a:cubicBezTo>
                    <a:pt x="1654070" y="1452"/>
                    <a:pt x="1622864" y="726"/>
                    <a:pt x="1591659" y="0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8FCFE2E-D1CE-440D-9E1A-CF48D567D2E4}"/>
                </a:ext>
              </a:extLst>
            </p:cNvPr>
            <p:cNvSpPr/>
            <p:nvPr/>
          </p:nvSpPr>
          <p:spPr>
            <a:xfrm>
              <a:off x="2955724" y="2426017"/>
              <a:ext cx="1612963" cy="148046"/>
            </a:xfrm>
            <a:custGeom>
              <a:avLst/>
              <a:gdLst>
                <a:gd name="connsiteX0" fmla="*/ 41533 w 1612963"/>
                <a:gd name="connsiteY0" fmla="*/ 148046 h 148046"/>
                <a:gd name="connsiteX1" fmla="*/ 172162 w 1612963"/>
                <a:gd name="connsiteY1" fmla="*/ 43543 h 148046"/>
                <a:gd name="connsiteX2" fmla="*/ 1417487 w 1612963"/>
                <a:gd name="connsiteY2" fmla="*/ 8709 h 148046"/>
                <a:gd name="connsiteX3" fmla="*/ 1591659 w 1612963"/>
                <a:gd name="connsiteY3" fmla="*/ 0 h 14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2963" h="148046">
                  <a:moveTo>
                    <a:pt x="41533" y="148046"/>
                  </a:moveTo>
                  <a:cubicBezTo>
                    <a:pt x="-7816" y="107406"/>
                    <a:pt x="-57164" y="66766"/>
                    <a:pt x="172162" y="43543"/>
                  </a:cubicBezTo>
                  <a:cubicBezTo>
                    <a:pt x="401488" y="20320"/>
                    <a:pt x="1180904" y="15966"/>
                    <a:pt x="1417487" y="8709"/>
                  </a:cubicBezTo>
                  <a:cubicBezTo>
                    <a:pt x="1654070" y="1452"/>
                    <a:pt x="1622864" y="726"/>
                    <a:pt x="1591659" y="0"/>
                  </a:cubicBezTo>
                </a:path>
              </a:pathLst>
            </a:cu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56020C7-75B9-44AD-AEBD-21D737293BB0}"/>
              </a:ext>
            </a:extLst>
          </p:cNvPr>
          <p:cNvSpPr/>
          <p:nvPr/>
        </p:nvSpPr>
        <p:spPr>
          <a:xfrm>
            <a:off x="3117668" y="1131990"/>
            <a:ext cx="1070287" cy="333073"/>
          </a:xfrm>
          <a:custGeom>
            <a:avLst/>
            <a:gdLst>
              <a:gd name="connsiteX0" fmla="*/ 0 w 1070287"/>
              <a:gd name="connsiteY0" fmla="*/ 261264 h 333073"/>
              <a:gd name="connsiteX1" fmla="*/ 357051 w 1070287"/>
              <a:gd name="connsiteY1" fmla="*/ 7 h 333073"/>
              <a:gd name="connsiteX2" fmla="*/ 1027611 w 1070287"/>
              <a:gd name="connsiteY2" fmla="*/ 252555 h 333073"/>
              <a:gd name="connsiteX3" fmla="*/ 957943 w 1070287"/>
              <a:gd name="connsiteY3" fmla="*/ 182887 h 333073"/>
              <a:gd name="connsiteX4" fmla="*/ 1062446 w 1070287"/>
              <a:gd name="connsiteY4" fmla="*/ 322224 h 333073"/>
              <a:gd name="connsiteX5" fmla="*/ 705394 w 1070287"/>
              <a:gd name="connsiteY5" fmla="*/ 313515 h 33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0287" h="333073">
                <a:moveTo>
                  <a:pt x="0" y="261264"/>
                </a:moveTo>
                <a:cubicBezTo>
                  <a:pt x="92891" y="131361"/>
                  <a:pt x="185783" y="1458"/>
                  <a:pt x="357051" y="7"/>
                </a:cubicBezTo>
                <a:cubicBezTo>
                  <a:pt x="528319" y="-1444"/>
                  <a:pt x="927462" y="222075"/>
                  <a:pt x="1027611" y="252555"/>
                </a:cubicBezTo>
                <a:cubicBezTo>
                  <a:pt x="1127760" y="283035"/>
                  <a:pt x="952137" y="171276"/>
                  <a:pt x="957943" y="182887"/>
                </a:cubicBezTo>
                <a:cubicBezTo>
                  <a:pt x="963749" y="194498"/>
                  <a:pt x="1104537" y="300453"/>
                  <a:pt x="1062446" y="322224"/>
                </a:cubicBezTo>
                <a:cubicBezTo>
                  <a:pt x="1020355" y="343995"/>
                  <a:pt x="862874" y="328755"/>
                  <a:pt x="705394" y="313515"/>
                </a:cubicBezTo>
              </a:path>
            </a:pathLst>
          </a:cu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76926-E2AE-4CE2-828A-39810E721D18}"/>
              </a:ext>
            </a:extLst>
          </p:cNvPr>
          <p:cNvSpPr txBox="1"/>
          <p:nvPr/>
        </p:nvSpPr>
        <p:spPr>
          <a:xfrm>
            <a:off x="2281211" y="1436441"/>
            <a:ext cx="130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Bradley Hand ITC" panose="03070402050302030203" pitchFamily="66" charset="0"/>
              </a:rPr>
              <a:t>State-space Representation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1C4536-EB47-4872-93D7-85CD660DAF15}"/>
              </a:ext>
            </a:extLst>
          </p:cNvPr>
          <p:cNvGrpSpPr/>
          <p:nvPr/>
        </p:nvGrpSpPr>
        <p:grpSpPr>
          <a:xfrm>
            <a:off x="5222081" y="2220686"/>
            <a:ext cx="326232" cy="255814"/>
            <a:chOff x="5222081" y="2220686"/>
            <a:chExt cx="326232" cy="25581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20A638-899F-407E-9EE2-754BA7183A6C}"/>
                </a:ext>
              </a:extLst>
            </p:cNvPr>
            <p:cNvSpPr/>
            <p:nvPr/>
          </p:nvSpPr>
          <p:spPr>
            <a:xfrm>
              <a:off x="5233851" y="2220686"/>
              <a:ext cx="113212" cy="87085"/>
            </a:xfrm>
            <a:custGeom>
              <a:avLst/>
              <a:gdLst>
                <a:gd name="connsiteX0" fmla="*/ 0 w 113212"/>
                <a:gd name="connsiteY0" fmla="*/ 87085 h 87085"/>
                <a:gd name="connsiteX1" fmla="*/ 113212 w 113212"/>
                <a:gd name="connsiteY1" fmla="*/ 0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212" h="87085">
                  <a:moveTo>
                    <a:pt x="0" y="87085"/>
                  </a:moveTo>
                  <a:lnTo>
                    <a:pt x="113212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119499-47BC-40D7-A549-0F2D42BDDFA1}"/>
                </a:ext>
              </a:extLst>
            </p:cNvPr>
            <p:cNvSpPr/>
            <p:nvPr/>
          </p:nvSpPr>
          <p:spPr>
            <a:xfrm>
              <a:off x="5236369" y="2221560"/>
              <a:ext cx="147643" cy="121590"/>
            </a:xfrm>
            <a:custGeom>
              <a:avLst/>
              <a:gdLst>
                <a:gd name="connsiteX0" fmla="*/ 0 w 147643"/>
                <a:gd name="connsiteY0" fmla="*/ 121590 h 121590"/>
                <a:gd name="connsiteX1" fmla="*/ 147637 w 147643"/>
                <a:gd name="connsiteY1" fmla="*/ 146 h 1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3" h="121590">
                  <a:moveTo>
                    <a:pt x="0" y="121590"/>
                  </a:moveTo>
                  <a:cubicBezTo>
                    <a:pt x="74215" y="59082"/>
                    <a:pt x="148431" y="-3426"/>
                    <a:pt x="147637" y="146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2E1A81-3D03-4DB5-A589-B1BA6FA49802}"/>
                </a:ext>
              </a:extLst>
            </p:cNvPr>
            <p:cNvSpPr/>
            <p:nvPr/>
          </p:nvSpPr>
          <p:spPr>
            <a:xfrm>
              <a:off x="5233850" y="2220687"/>
              <a:ext cx="195399" cy="148045"/>
            </a:xfrm>
            <a:custGeom>
              <a:avLst/>
              <a:gdLst>
                <a:gd name="connsiteX0" fmla="*/ 0 w 185738"/>
                <a:gd name="connsiteY0" fmla="*/ 147637 h 147637"/>
                <a:gd name="connsiteX1" fmla="*/ 185738 w 185738"/>
                <a:gd name="connsiteY1" fmla="*/ 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8" h="147637">
                  <a:moveTo>
                    <a:pt x="0" y="147637"/>
                  </a:moveTo>
                  <a:cubicBezTo>
                    <a:pt x="76795" y="85328"/>
                    <a:pt x="153591" y="23019"/>
                    <a:pt x="185738" y="0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8B9D92-0FB2-4F16-8DB8-11861A2598C8}"/>
                </a:ext>
              </a:extLst>
            </p:cNvPr>
            <p:cNvSpPr/>
            <p:nvPr/>
          </p:nvSpPr>
          <p:spPr>
            <a:xfrm>
              <a:off x="5224463" y="2224088"/>
              <a:ext cx="240506" cy="190500"/>
            </a:xfrm>
            <a:custGeom>
              <a:avLst/>
              <a:gdLst>
                <a:gd name="connsiteX0" fmla="*/ 0 w 240506"/>
                <a:gd name="connsiteY0" fmla="*/ 190500 h 190500"/>
                <a:gd name="connsiteX1" fmla="*/ 240506 w 240506"/>
                <a:gd name="connsiteY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6" h="190500">
                  <a:moveTo>
                    <a:pt x="0" y="190500"/>
                  </a:moveTo>
                  <a:lnTo>
                    <a:pt x="240506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EC5A16-BAA3-452F-8EB3-0F73905B15AB}"/>
                </a:ext>
              </a:extLst>
            </p:cNvPr>
            <p:cNvSpPr/>
            <p:nvPr/>
          </p:nvSpPr>
          <p:spPr>
            <a:xfrm>
              <a:off x="5222081" y="2226469"/>
              <a:ext cx="266700" cy="226219"/>
            </a:xfrm>
            <a:custGeom>
              <a:avLst/>
              <a:gdLst>
                <a:gd name="connsiteX0" fmla="*/ 0 w 266700"/>
                <a:gd name="connsiteY0" fmla="*/ 226219 h 226219"/>
                <a:gd name="connsiteX1" fmla="*/ 266700 w 266700"/>
                <a:gd name="connsiteY1" fmla="*/ 0 h 2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700" h="226219">
                  <a:moveTo>
                    <a:pt x="0" y="226219"/>
                  </a:moveTo>
                  <a:lnTo>
                    <a:pt x="266700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5FB476-9C61-4D46-BA56-67E146348CA0}"/>
                </a:ext>
              </a:extLst>
            </p:cNvPr>
            <p:cNvSpPr/>
            <p:nvPr/>
          </p:nvSpPr>
          <p:spPr>
            <a:xfrm>
              <a:off x="5250656" y="2226469"/>
              <a:ext cx="297657" cy="247650"/>
            </a:xfrm>
            <a:custGeom>
              <a:avLst/>
              <a:gdLst>
                <a:gd name="connsiteX0" fmla="*/ 0 w 297657"/>
                <a:gd name="connsiteY0" fmla="*/ 247650 h 247650"/>
                <a:gd name="connsiteX1" fmla="*/ 297657 w 297657"/>
                <a:gd name="connsiteY1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657" h="247650">
                  <a:moveTo>
                    <a:pt x="0" y="247650"/>
                  </a:moveTo>
                  <a:lnTo>
                    <a:pt x="297657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F5EC50B-6C8D-4C79-AA2D-DE78AF25F1FF}"/>
                </a:ext>
              </a:extLst>
            </p:cNvPr>
            <p:cNvSpPr/>
            <p:nvPr/>
          </p:nvSpPr>
          <p:spPr>
            <a:xfrm>
              <a:off x="5307806" y="2278856"/>
              <a:ext cx="238125" cy="197644"/>
            </a:xfrm>
            <a:custGeom>
              <a:avLst/>
              <a:gdLst>
                <a:gd name="connsiteX0" fmla="*/ 0 w 238125"/>
                <a:gd name="connsiteY0" fmla="*/ 197644 h 197644"/>
                <a:gd name="connsiteX1" fmla="*/ 238125 w 238125"/>
                <a:gd name="connsiteY1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" h="197644">
                  <a:moveTo>
                    <a:pt x="0" y="197644"/>
                  </a:moveTo>
                  <a:lnTo>
                    <a:pt x="238125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752EC47-BD6E-4FFE-9126-2690B2CDC0FB}"/>
                </a:ext>
              </a:extLst>
            </p:cNvPr>
            <p:cNvSpPr/>
            <p:nvPr/>
          </p:nvSpPr>
          <p:spPr>
            <a:xfrm>
              <a:off x="5360194" y="2336006"/>
              <a:ext cx="171450" cy="130969"/>
            </a:xfrm>
            <a:custGeom>
              <a:avLst/>
              <a:gdLst>
                <a:gd name="connsiteX0" fmla="*/ 0 w 171450"/>
                <a:gd name="connsiteY0" fmla="*/ 130969 h 130969"/>
                <a:gd name="connsiteX1" fmla="*/ 171450 w 171450"/>
                <a:gd name="connsiteY1" fmla="*/ 0 h 13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130969">
                  <a:moveTo>
                    <a:pt x="0" y="130969"/>
                  </a:moveTo>
                  <a:lnTo>
                    <a:pt x="171450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9FE7D5A-1D31-4577-A1EE-D770F978FB14}"/>
                </a:ext>
              </a:extLst>
            </p:cNvPr>
            <p:cNvSpPr/>
            <p:nvPr/>
          </p:nvSpPr>
          <p:spPr>
            <a:xfrm>
              <a:off x="5410200" y="2378869"/>
              <a:ext cx="116681" cy="92869"/>
            </a:xfrm>
            <a:custGeom>
              <a:avLst/>
              <a:gdLst>
                <a:gd name="connsiteX0" fmla="*/ 0 w 116681"/>
                <a:gd name="connsiteY0" fmla="*/ 92869 h 92869"/>
                <a:gd name="connsiteX1" fmla="*/ 116681 w 116681"/>
                <a:gd name="connsiteY1" fmla="*/ 0 h 9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81" h="92869">
                  <a:moveTo>
                    <a:pt x="0" y="92869"/>
                  </a:moveTo>
                  <a:lnTo>
                    <a:pt x="116681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8FF651-E22E-40F5-AC25-4F15BDC76E16}"/>
                </a:ext>
              </a:extLst>
            </p:cNvPr>
            <p:cNvSpPr/>
            <p:nvPr/>
          </p:nvSpPr>
          <p:spPr>
            <a:xfrm>
              <a:off x="5467350" y="2405063"/>
              <a:ext cx="57150" cy="66675"/>
            </a:xfrm>
            <a:custGeom>
              <a:avLst/>
              <a:gdLst>
                <a:gd name="connsiteX0" fmla="*/ 0 w 57150"/>
                <a:gd name="connsiteY0" fmla="*/ 66675 h 66675"/>
                <a:gd name="connsiteX1" fmla="*/ 57150 w 57150"/>
                <a:gd name="connsiteY1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6675">
                  <a:moveTo>
                    <a:pt x="0" y="66675"/>
                  </a:moveTo>
                  <a:lnTo>
                    <a:pt x="57150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D9529B0-59C5-4C7A-9D46-AC4B8DDEAFD9}"/>
                </a:ext>
              </a:extLst>
            </p:cNvPr>
            <p:cNvSpPr/>
            <p:nvPr/>
          </p:nvSpPr>
          <p:spPr>
            <a:xfrm>
              <a:off x="5238750" y="2228850"/>
              <a:ext cx="54769" cy="35719"/>
            </a:xfrm>
            <a:custGeom>
              <a:avLst/>
              <a:gdLst>
                <a:gd name="connsiteX0" fmla="*/ 0 w 54769"/>
                <a:gd name="connsiteY0" fmla="*/ 35719 h 35719"/>
                <a:gd name="connsiteX1" fmla="*/ 54769 w 54769"/>
                <a:gd name="connsiteY1" fmla="*/ 0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69" h="35719">
                  <a:moveTo>
                    <a:pt x="0" y="35719"/>
                  </a:moveTo>
                  <a:lnTo>
                    <a:pt x="54769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E9CCE7-D0AB-44CD-B738-FE80C09FE293}"/>
              </a:ext>
            </a:extLst>
          </p:cNvPr>
          <p:cNvGrpSpPr/>
          <p:nvPr/>
        </p:nvGrpSpPr>
        <p:grpSpPr>
          <a:xfrm>
            <a:off x="4672385" y="1721517"/>
            <a:ext cx="326232" cy="255814"/>
            <a:chOff x="5222081" y="2220686"/>
            <a:chExt cx="326232" cy="25581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8E38BC-4247-4993-AAB3-8D734904EF89}"/>
                </a:ext>
              </a:extLst>
            </p:cNvPr>
            <p:cNvSpPr/>
            <p:nvPr/>
          </p:nvSpPr>
          <p:spPr>
            <a:xfrm>
              <a:off x="5233851" y="2220686"/>
              <a:ext cx="113212" cy="87085"/>
            </a:xfrm>
            <a:custGeom>
              <a:avLst/>
              <a:gdLst>
                <a:gd name="connsiteX0" fmla="*/ 0 w 113212"/>
                <a:gd name="connsiteY0" fmla="*/ 87085 h 87085"/>
                <a:gd name="connsiteX1" fmla="*/ 113212 w 113212"/>
                <a:gd name="connsiteY1" fmla="*/ 0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212" h="87085">
                  <a:moveTo>
                    <a:pt x="0" y="87085"/>
                  </a:moveTo>
                  <a:lnTo>
                    <a:pt x="113212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DC0F1F6-C8BF-46B5-8A38-53DC0031B3B5}"/>
                </a:ext>
              </a:extLst>
            </p:cNvPr>
            <p:cNvSpPr/>
            <p:nvPr/>
          </p:nvSpPr>
          <p:spPr>
            <a:xfrm>
              <a:off x="5236369" y="2221560"/>
              <a:ext cx="147643" cy="121590"/>
            </a:xfrm>
            <a:custGeom>
              <a:avLst/>
              <a:gdLst>
                <a:gd name="connsiteX0" fmla="*/ 0 w 147643"/>
                <a:gd name="connsiteY0" fmla="*/ 121590 h 121590"/>
                <a:gd name="connsiteX1" fmla="*/ 147637 w 147643"/>
                <a:gd name="connsiteY1" fmla="*/ 146 h 1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3" h="121590">
                  <a:moveTo>
                    <a:pt x="0" y="121590"/>
                  </a:moveTo>
                  <a:cubicBezTo>
                    <a:pt x="74215" y="59082"/>
                    <a:pt x="148431" y="-3426"/>
                    <a:pt x="147637" y="146"/>
                  </a:cubicBez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BDEE572-7A5C-4A69-9B76-9867FD9D5E2B}"/>
                </a:ext>
              </a:extLst>
            </p:cNvPr>
            <p:cNvSpPr/>
            <p:nvPr/>
          </p:nvSpPr>
          <p:spPr>
            <a:xfrm>
              <a:off x="5233850" y="2220687"/>
              <a:ext cx="195399" cy="148045"/>
            </a:xfrm>
            <a:custGeom>
              <a:avLst/>
              <a:gdLst>
                <a:gd name="connsiteX0" fmla="*/ 0 w 185738"/>
                <a:gd name="connsiteY0" fmla="*/ 147637 h 147637"/>
                <a:gd name="connsiteX1" fmla="*/ 185738 w 185738"/>
                <a:gd name="connsiteY1" fmla="*/ 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8" h="147637">
                  <a:moveTo>
                    <a:pt x="0" y="147637"/>
                  </a:moveTo>
                  <a:cubicBezTo>
                    <a:pt x="76795" y="85328"/>
                    <a:pt x="153591" y="23019"/>
                    <a:pt x="185738" y="0"/>
                  </a:cubicBez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60AF48-51FA-4CB4-914E-228418E251D1}"/>
                </a:ext>
              </a:extLst>
            </p:cNvPr>
            <p:cNvSpPr/>
            <p:nvPr/>
          </p:nvSpPr>
          <p:spPr>
            <a:xfrm>
              <a:off x="5224463" y="2224088"/>
              <a:ext cx="240506" cy="190500"/>
            </a:xfrm>
            <a:custGeom>
              <a:avLst/>
              <a:gdLst>
                <a:gd name="connsiteX0" fmla="*/ 0 w 240506"/>
                <a:gd name="connsiteY0" fmla="*/ 190500 h 190500"/>
                <a:gd name="connsiteX1" fmla="*/ 240506 w 240506"/>
                <a:gd name="connsiteY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6" h="190500">
                  <a:moveTo>
                    <a:pt x="0" y="190500"/>
                  </a:moveTo>
                  <a:lnTo>
                    <a:pt x="240506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11782-D686-4905-986A-8D4F32ABC352}"/>
                </a:ext>
              </a:extLst>
            </p:cNvPr>
            <p:cNvSpPr/>
            <p:nvPr/>
          </p:nvSpPr>
          <p:spPr>
            <a:xfrm>
              <a:off x="5222081" y="2226469"/>
              <a:ext cx="266700" cy="226219"/>
            </a:xfrm>
            <a:custGeom>
              <a:avLst/>
              <a:gdLst>
                <a:gd name="connsiteX0" fmla="*/ 0 w 266700"/>
                <a:gd name="connsiteY0" fmla="*/ 226219 h 226219"/>
                <a:gd name="connsiteX1" fmla="*/ 266700 w 266700"/>
                <a:gd name="connsiteY1" fmla="*/ 0 h 2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700" h="226219">
                  <a:moveTo>
                    <a:pt x="0" y="226219"/>
                  </a:moveTo>
                  <a:lnTo>
                    <a:pt x="266700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896083-6E0B-4E33-AB19-D5CB4FB9EAAA}"/>
                </a:ext>
              </a:extLst>
            </p:cNvPr>
            <p:cNvSpPr/>
            <p:nvPr/>
          </p:nvSpPr>
          <p:spPr>
            <a:xfrm>
              <a:off x="5250656" y="2226469"/>
              <a:ext cx="297657" cy="247650"/>
            </a:xfrm>
            <a:custGeom>
              <a:avLst/>
              <a:gdLst>
                <a:gd name="connsiteX0" fmla="*/ 0 w 297657"/>
                <a:gd name="connsiteY0" fmla="*/ 247650 h 247650"/>
                <a:gd name="connsiteX1" fmla="*/ 297657 w 297657"/>
                <a:gd name="connsiteY1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657" h="247650">
                  <a:moveTo>
                    <a:pt x="0" y="247650"/>
                  </a:moveTo>
                  <a:lnTo>
                    <a:pt x="297657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FD46C6A-7B26-4218-8563-3A2735ED7DD0}"/>
                </a:ext>
              </a:extLst>
            </p:cNvPr>
            <p:cNvSpPr/>
            <p:nvPr/>
          </p:nvSpPr>
          <p:spPr>
            <a:xfrm>
              <a:off x="5307806" y="2278856"/>
              <a:ext cx="238125" cy="197644"/>
            </a:xfrm>
            <a:custGeom>
              <a:avLst/>
              <a:gdLst>
                <a:gd name="connsiteX0" fmla="*/ 0 w 238125"/>
                <a:gd name="connsiteY0" fmla="*/ 197644 h 197644"/>
                <a:gd name="connsiteX1" fmla="*/ 238125 w 238125"/>
                <a:gd name="connsiteY1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" h="197644">
                  <a:moveTo>
                    <a:pt x="0" y="197644"/>
                  </a:moveTo>
                  <a:lnTo>
                    <a:pt x="238125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BA84E21-3665-4D7D-9879-3ACCC44C5399}"/>
                </a:ext>
              </a:extLst>
            </p:cNvPr>
            <p:cNvSpPr/>
            <p:nvPr/>
          </p:nvSpPr>
          <p:spPr>
            <a:xfrm>
              <a:off x="5360194" y="2336006"/>
              <a:ext cx="171450" cy="130969"/>
            </a:xfrm>
            <a:custGeom>
              <a:avLst/>
              <a:gdLst>
                <a:gd name="connsiteX0" fmla="*/ 0 w 171450"/>
                <a:gd name="connsiteY0" fmla="*/ 130969 h 130969"/>
                <a:gd name="connsiteX1" fmla="*/ 171450 w 171450"/>
                <a:gd name="connsiteY1" fmla="*/ 0 h 13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130969">
                  <a:moveTo>
                    <a:pt x="0" y="130969"/>
                  </a:moveTo>
                  <a:lnTo>
                    <a:pt x="171450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7B11A99-0FF8-4F7E-9B3B-105A7B270DC4}"/>
                </a:ext>
              </a:extLst>
            </p:cNvPr>
            <p:cNvSpPr/>
            <p:nvPr/>
          </p:nvSpPr>
          <p:spPr>
            <a:xfrm>
              <a:off x="5410200" y="2378869"/>
              <a:ext cx="116681" cy="92869"/>
            </a:xfrm>
            <a:custGeom>
              <a:avLst/>
              <a:gdLst>
                <a:gd name="connsiteX0" fmla="*/ 0 w 116681"/>
                <a:gd name="connsiteY0" fmla="*/ 92869 h 92869"/>
                <a:gd name="connsiteX1" fmla="*/ 116681 w 116681"/>
                <a:gd name="connsiteY1" fmla="*/ 0 h 9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81" h="92869">
                  <a:moveTo>
                    <a:pt x="0" y="92869"/>
                  </a:moveTo>
                  <a:lnTo>
                    <a:pt x="116681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C338FF5-0BA9-4C41-A017-7B21AED9BD95}"/>
                </a:ext>
              </a:extLst>
            </p:cNvPr>
            <p:cNvSpPr/>
            <p:nvPr/>
          </p:nvSpPr>
          <p:spPr>
            <a:xfrm>
              <a:off x="5467350" y="2405063"/>
              <a:ext cx="57150" cy="66675"/>
            </a:xfrm>
            <a:custGeom>
              <a:avLst/>
              <a:gdLst>
                <a:gd name="connsiteX0" fmla="*/ 0 w 57150"/>
                <a:gd name="connsiteY0" fmla="*/ 66675 h 66675"/>
                <a:gd name="connsiteX1" fmla="*/ 57150 w 57150"/>
                <a:gd name="connsiteY1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6675">
                  <a:moveTo>
                    <a:pt x="0" y="66675"/>
                  </a:moveTo>
                  <a:lnTo>
                    <a:pt x="57150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4C01BB8-7C46-4402-9EDD-5B879DEB1DF1}"/>
                </a:ext>
              </a:extLst>
            </p:cNvPr>
            <p:cNvSpPr/>
            <p:nvPr/>
          </p:nvSpPr>
          <p:spPr>
            <a:xfrm>
              <a:off x="5238750" y="2228850"/>
              <a:ext cx="54769" cy="35719"/>
            </a:xfrm>
            <a:custGeom>
              <a:avLst/>
              <a:gdLst>
                <a:gd name="connsiteX0" fmla="*/ 0 w 54769"/>
                <a:gd name="connsiteY0" fmla="*/ 35719 h 35719"/>
                <a:gd name="connsiteX1" fmla="*/ 54769 w 54769"/>
                <a:gd name="connsiteY1" fmla="*/ 0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69" h="35719">
                  <a:moveTo>
                    <a:pt x="0" y="35719"/>
                  </a:moveTo>
                  <a:lnTo>
                    <a:pt x="54769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7BF0F72-724E-4B9C-90FE-B1A6E9DCBC5F}"/>
              </a:ext>
            </a:extLst>
          </p:cNvPr>
          <p:cNvGrpSpPr/>
          <p:nvPr/>
        </p:nvGrpSpPr>
        <p:grpSpPr>
          <a:xfrm>
            <a:off x="4350651" y="1986417"/>
            <a:ext cx="326232" cy="255814"/>
            <a:chOff x="5222081" y="2220686"/>
            <a:chExt cx="326232" cy="25581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DC4428-A220-49DD-B52B-E641598E9F00}"/>
                </a:ext>
              </a:extLst>
            </p:cNvPr>
            <p:cNvSpPr/>
            <p:nvPr/>
          </p:nvSpPr>
          <p:spPr>
            <a:xfrm>
              <a:off x="5233851" y="2220686"/>
              <a:ext cx="113212" cy="87085"/>
            </a:xfrm>
            <a:custGeom>
              <a:avLst/>
              <a:gdLst>
                <a:gd name="connsiteX0" fmla="*/ 0 w 113212"/>
                <a:gd name="connsiteY0" fmla="*/ 87085 h 87085"/>
                <a:gd name="connsiteX1" fmla="*/ 113212 w 113212"/>
                <a:gd name="connsiteY1" fmla="*/ 0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212" h="87085">
                  <a:moveTo>
                    <a:pt x="0" y="87085"/>
                  </a:moveTo>
                  <a:lnTo>
                    <a:pt x="113212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F56F47-EAB3-4BD7-9B6B-8A210734E51A}"/>
                </a:ext>
              </a:extLst>
            </p:cNvPr>
            <p:cNvSpPr/>
            <p:nvPr/>
          </p:nvSpPr>
          <p:spPr>
            <a:xfrm>
              <a:off x="5236369" y="2221560"/>
              <a:ext cx="147643" cy="121590"/>
            </a:xfrm>
            <a:custGeom>
              <a:avLst/>
              <a:gdLst>
                <a:gd name="connsiteX0" fmla="*/ 0 w 147643"/>
                <a:gd name="connsiteY0" fmla="*/ 121590 h 121590"/>
                <a:gd name="connsiteX1" fmla="*/ 147637 w 147643"/>
                <a:gd name="connsiteY1" fmla="*/ 146 h 1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3" h="121590">
                  <a:moveTo>
                    <a:pt x="0" y="121590"/>
                  </a:moveTo>
                  <a:cubicBezTo>
                    <a:pt x="74215" y="59082"/>
                    <a:pt x="148431" y="-3426"/>
                    <a:pt x="147637" y="146"/>
                  </a:cubicBez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197A903-17EE-48A9-A888-D44597191ADF}"/>
                </a:ext>
              </a:extLst>
            </p:cNvPr>
            <p:cNvSpPr/>
            <p:nvPr/>
          </p:nvSpPr>
          <p:spPr>
            <a:xfrm>
              <a:off x="5233850" y="2220687"/>
              <a:ext cx="195399" cy="148045"/>
            </a:xfrm>
            <a:custGeom>
              <a:avLst/>
              <a:gdLst>
                <a:gd name="connsiteX0" fmla="*/ 0 w 185738"/>
                <a:gd name="connsiteY0" fmla="*/ 147637 h 147637"/>
                <a:gd name="connsiteX1" fmla="*/ 185738 w 185738"/>
                <a:gd name="connsiteY1" fmla="*/ 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8" h="147637">
                  <a:moveTo>
                    <a:pt x="0" y="147637"/>
                  </a:moveTo>
                  <a:cubicBezTo>
                    <a:pt x="76795" y="85328"/>
                    <a:pt x="153591" y="23019"/>
                    <a:pt x="185738" y="0"/>
                  </a:cubicBez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E91A187-1B49-47E0-9B92-A838D95DF361}"/>
                </a:ext>
              </a:extLst>
            </p:cNvPr>
            <p:cNvSpPr/>
            <p:nvPr/>
          </p:nvSpPr>
          <p:spPr>
            <a:xfrm>
              <a:off x="5224463" y="2224088"/>
              <a:ext cx="240506" cy="190500"/>
            </a:xfrm>
            <a:custGeom>
              <a:avLst/>
              <a:gdLst>
                <a:gd name="connsiteX0" fmla="*/ 0 w 240506"/>
                <a:gd name="connsiteY0" fmla="*/ 190500 h 190500"/>
                <a:gd name="connsiteX1" fmla="*/ 240506 w 240506"/>
                <a:gd name="connsiteY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6" h="190500">
                  <a:moveTo>
                    <a:pt x="0" y="190500"/>
                  </a:moveTo>
                  <a:lnTo>
                    <a:pt x="240506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4ED4E61-F374-4157-9F8A-A27AFB8ABE25}"/>
                </a:ext>
              </a:extLst>
            </p:cNvPr>
            <p:cNvSpPr/>
            <p:nvPr/>
          </p:nvSpPr>
          <p:spPr>
            <a:xfrm>
              <a:off x="5222081" y="2226469"/>
              <a:ext cx="266700" cy="226219"/>
            </a:xfrm>
            <a:custGeom>
              <a:avLst/>
              <a:gdLst>
                <a:gd name="connsiteX0" fmla="*/ 0 w 266700"/>
                <a:gd name="connsiteY0" fmla="*/ 226219 h 226219"/>
                <a:gd name="connsiteX1" fmla="*/ 266700 w 266700"/>
                <a:gd name="connsiteY1" fmla="*/ 0 h 2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700" h="226219">
                  <a:moveTo>
                    <a:pt x="0" y="226219"/>
                  </a:moveTo>
                  <a:lnTo>
                    <a:pt x="266700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DB8EAFF-58B1-45DF-B2AB-DBCFF2274030}"/>
                </a:ext>
              </a:extLst>
            </p:cNvPr>
            <p:cNvSpPr/>
            <p:nvPr/>
          </p:nvSpPr>
          <p:spPr>
            <a:xfrm>
              <a:off x="5250656" y="2226469"/>
              <a:ext cx="297657" cy="247650"/>
            </a:xfrm>
            <a:custGeom>
              <a:avLst/>
              <a:gdLst>
                <a:gd name="connsiteX0" fmla="*/ 0 w 297657"/>
                <a:gd name="connsiteY0" fmla="*/ 247650 h 247650"/>
                <a:gd name="connsiteX1" fmla="*/ 297657 w 297657"/>
                <a:gd name="connsiteY1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657" h="247650">
                  <a:moveTo>
                    <a:pt x="0" y="247650"/>
                  </a:moveTo>
                  <a:lnTo>
                    <a:pt x="297657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F32DE82-8427-45AC-BC4F-14F8DED017A8}"/>
                </a:ext>
              </a:extLst>
            </p:cNvPr>
            <p:cNvSpPr/>
            <p:nvPr/>
          </p:nvSpPr>
          <p:spPr>
            <a:xfrm>
              <a:off x="5307806" y="2278856"/>
              <a:ext cx="238125" cy="197644"/>
            </a:xfrm>
            <a:custGeom>
              <a:avLst/>
              <a:gdLst>
                <a:gd name="connsiteX0" fmla="*/ 0 w 238125"/>
                <a:gd name="connsiteY0" fmla="*/ 197644 h 197644"/>
                <a:gd name="connsiteX1" fmla="*/ 238125 w 238125"/>
                <a:gd name="connsiteY1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" h="197644">
                  <a:moveTo>
                    <a:pt x="0" y="197644"/>
                  </a:moveTo>
                  <a:lnTo>
                    <a:pt x="238125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174C2E0-8C6D-4B44-9B58-3DD17BEE0757}"/>
                </a:ext>
              </a:extLst>
            </p:cNvPr>
            <p:cNvSpPr/>
            <p:nvPr/>
          </p:nvSpPr>
          <p:spPr>
            <a:xfrm>
              <a:off x="5360194" y="2336006"/>
              <a:ext cx="171450" cy="130969"/>
            </a:xfrm>
            <a:custGeom>
              <a:avLst/>
              <a:gdLst>
                <a:gd name="connsiteX0" fmla="*/ 0 w 171450"/>
                <a:gd name="connsiteY0" fmla="*/ 130969 h 130969"/>
                <a:gd name="connsiteX1" fmla="*/ 171450 w 171450"/>
                <a:gd name="connsiteY1" fmla="*/ 0 h 13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130969">
                  <a:moveTo>
                    <a:pt x="0" y="130969"/>
                  </a:moveTo>
                  <a:lnTo>
                    <a:pt x="171450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580432-9C64-4111-A54D-28D90067D1A6}"/>
                </a:ext>
              </a:extLst>
            </p:cNvPr>
            <p:cNvSpPr/>
            <p:nvPr/>
          </p:nvSpPr>
          <p:spPr>
            <a:xfrm>
              <a:off x="5410200" y="2378869"/>
              <a:ext cx="116681" cy="92869"/>
            </a:xfrm>
            <a:custGeom>
              <a:avLst/>
              <a:gdLst>
                <a:gd name="connsiteX0" fmla="*/ 0 w 116681"/>
                <a:gd name="connsiteY0" fmla="*/ 92869 h 92869"/>
                <a:gd name="connsiteX1" fmla="*/ 116681 w 116681"/>
                <a:gd name="connsiteY1" fmla="*/ 0 h 9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81" h="92869">
                  <a:moveTo>
                    <a:pt x="0" y="92869"/>
                  </a:moveTo>
                  <a:lnTo>
                    <a:pt x="116681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2BDB23F-CF56-4364-9690-81B4C42AAB93}"/>
                </a:ext>
              </a:extLst>
            </p:cNvPr>
            <p:cNvSpPr/>
            <p:nvPr/>
          </p:nvSpPr>
          <p:spPr>
            <a:xfrm>
              <a:off x="5467350" y="2405063"/>
              <a:ext cx="57150" cy="66675"/>
            </a:xfrm>
            <a:custGeom>
              <a:avLst/>
              <a:gdLst>
                <a:gd name="connsiteX0" fmla="*/ 0 w 57150"/>
                <a:gd name="connsiteY0" fmla="*/ 66675 h 66675"/>
                <a:gd name="connsiteX1" fmla="*/ 57150 w 57150"/>
                <a:gd name="connsiteY1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6675">
                  <a:moveTo>
                    <a:pt x="0" y="66675"/>
                  </a:moveTo>
                  <a:lnTo>
                    <a:pt x="57150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C510A66-80B2-4484-9797-4A0DBA927107}"/>
                </a:ext>
              </a:extLst>
            </p:cNvPr>
            <p:cNvSpPr/>
            <p:nvPr/>
          </p:nvSpPr>
          <p:spPr>
            <a:xfrm>
              <a:off x="5238750" y="2228850"/>
              <a:ext cx="54769" cy="35719"/>
            </a:xfrm>
            <a:custGeom>
              <a:avLst/>
              <a:gdLst>
                <a:gd name="connsiteX0" fmla="*/ 0 w 54769"/>
                <a:gd name="connsiteY0" fmla="*/ 35719 h 35719"/>
                <a:gd name="connsiteX1" fmla="*/ 54769 w 54769"/>
                <a:gd name="connsiteY1" fmla="*/ 0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69" h="35719">
                  <a:moveTo>
                    <a:pt x="0" y="35719"/>
                  </a:moveTo>
                  <a:lnTo>
                    <a:pt x="54769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B39249B-65DC-40B5-A4F7-23F26C1907F7}"/>
              </a:ext>
            </a:extLst>
          </p:cNvPr>
          <p:cNvGrpSpPr/>
          <p:nvPr/>
        </p:nvGrpSpPr>
        <p:grpSpPr>
          <a:xfrm>
            <a:off x="5274890" y="1710675"/>
            <a:ext cx="326232" cy="255814"/>
            <a:chOff x="5222081" y="2220686"/>
            <a:chExt cx="326232" cy="25581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DF5A85E-42DB-406E-84DD-6F52539E8289}"/>
                </a:ext>
              </a:extLst>
            </p:cNvPr>
            <p:cNvSpPr/>
            <p:nvPr/>
          </p:nvSpPr>
          <p:spPr>
            <a:xfrm>
              <a:off x="5233851" y="2220686"/>
              <a:ext cx="113212" cy="87085"/>
            </a:xfrm>
            <a:custGeom>
              <a:avLst/>
              <a:gdLst>
                <a:gd name="connsiteX0" fmla="*/ 0 w 113212"/>
                <a:gd name="connsiteY0" fmla="*/ 87085 h 87085"/>
                <a:gd name="connsiteX1" fmla="*/ 113212 w 113212"/>
                <a:gd name="connsiteY1" fmla="*/ 0 h 8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212" h="87085">
                  <a:moveTo>
                    <a:pt x="0" y="87085"/>
                  </a:moveTo>
                  <a:lnTo>
                    <a:pt x="113212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9E12CBC-1A8C-4192-9BC5-13834FBA36F3}"/>
                </a:ext>
              </a:extLst>
            </p:cNvPr>
            <p:cNvSpPr/>
            <p:nvPr/>
          </p:nvSpPr>
          <p:spPr>
            <a:xfrm>
              <a:off x="5236369" y="2221560"/>
              <a:ext cx="147643" cy="121590"/>
            </a:xfrm>
            <a:custGeom>
              <a:avLst/>
              <a:gdLst>
                <a:gd name="connsiteX0" fmla="*/ 0 w 147643"/>
                <a:gd name="connsiteY0" fmla="*/ 121590 h 121590"/>
                <a:gd name="connsiteX1" fmla="*/ 147637 w 147643"/>
                <a:gd name="connsiteY1" fmla="*/ 146 h 1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643" h="121590">
                  <a:moveTo>
                    <a:pt x="0" y="121590"/>
                  </a:moveTo>
                  <a:cubicBezTo>
                    <a:pt x="74215" y="59082"/>
                    <a:pt x="148431" y="-3426"/>
                    <a:pt x="147637" y="146"/>
                  </a:cubicBez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A101BA-7C93-4FF8-86DC-BC0189FEBBEB}"/>
                </a:ext>
              </a:extLst>
            </p:cNvPr>
            <p:cNvSpPr/>
            <p:nvPr/>
          </p:nvSpPr>
          <p:spPr>
            <a:xfrm>
              <a:off x="5233850" y="2220687"/>
              <a:ext cx="195399" cy="148045"/>
            </a:xfrm>
            <a:custGeom>
              <a:avLst/>
              <a:gdLst>
                <a:gd name="connsiteX0" fmla="*/ 0 w 185738"/>
                <a:gd name="connsiteY0" fmla="*/ 147637 h 147637"/>
                <a:gd name="connsiteX1" fmla="*/ 185738 w 185738"/>
                <a:gd name="connsiteY1" fmla="*/ 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8" h="147637">
                  <a:moveTo>
                    <a:pt x="0" y="147637"/>
                  </a:moveTo>
                  <a:cubicBezTo>
                    <a:pt x="76795" y="85328"/>
                    <a:pt x="153591" y="23019"/>
                    <a:pt x="185738" y="0"/>
                  </a:cubicBez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A1AB63B-01AD-4B27-AFF1-7FBB330E848A}"/>
                </a:ext>
              </a:extLst>
            </p:cNvPr>
            <p:cNvSpPr/>
            <p:nvPr/>
          </p:nvSpPr>
          <p:spPr>
            <a:xfrm>
              <a:off x="5224463" y="2224088"/>
              <a:ext cx="240506" cy="190500"/>
            </a:xfrm>
            <a:custGeom>
              <a:avLst/>
              <a:gdLst>
                <a:gd name="connsiteX0" fmla="*/ 0 w 240506"/>
                <a:gd name="connsiteY0" fmla="*/ 190500 h 190500"/>
                <a:gd name="connsiteX1" fmla="*/ 240506 w 240506"/>
                <a:gd name="connsiteY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506" h="190500">
                  <a:moveTo>
                    <a:pt x="0" y="190500"/>
                  </a:moveTo>
                  <a:lnTo>
                    <a:pt x="240506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CBDEF1-FD4B-419C-96B8-8E3667496B7C}"/>
                </a:ext>
              </a:extLst>
            </p:cNvPr>
            <p:cNvSpPr/>
            <p:nvPr/>
          </p:nvSpPr>
          <p:spPr>
            <a:xfrm>
              <a:off x="5222081" y="2226469"/>
              <a:ext cx="266700" cy="226219"/>
            </a:xfrm>
            <a:custGeom>
              <a:avLst/>
              <a:gdLst>
                <a:gd name="connsiteX0" fmla="*/ 0 w 266700"/>
                <a:gd name="connsiteY0" fmla="*/ 226219 h 226219"/>
                <a:gd name="connsiteX1" fmla="*/ 266700 w 266700"/>
                <a:gd name="connsiteY1" fmla="*/ 0 h 2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700" h="226219">
                  <a:moveTo>
                    <a:pt x="0" y="226219"/>
                  </a:moveTo>
                  <a:lnTo>
                    <a:pt x="266700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52E5CAA-4CF5-4817-A726-944D11B2E1CC}"/>
                </a:ext>
              </a:extLst>
            </p:cNvPr>
            <p:cNvSpPr/>
            <p:nvPr/>
          </p:nvSpPr>
          <p:spPr>
            <a:xfrm>
              <a:off x="5250656" y="2226469"/>
              <a:ext cx="297657" cy="247650"/>
            </a:xfrm>
            <a:custGeom>
              <a:avLst/>
              <a:gdLst>
                <a:gd name="connsiteX0" fmla="*/ 0 w 297657"/>
                <a:gd name="connsiteY0" fmla="*/ 247650 h 247650"/>
                <a:gd name="connsiteX1" fmla="*/ 297657 w 297657"/>
                <a:gd name="connsiteY1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657" h="247650">
                  <a:moveTo>
                    <a:pt x="0" y="247650"/>
                  </a:moveTo>
                  <a:lnTo>
                    <a:pt x="297657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76D38C-2A39-4DCB-9481-7B4DBE56C8DB}"/>
                </a:ext>
              </a:extLst>
            </p:cNvPr>
            <p:cNvSpPr/>
            <p:nvPr/>
          </p:nvSpPr>
          <p:spPr>
            <a:xfrm>
              <a:off x="5307806" y="2278856"/>
              <a:ext cx="238125" cy="197644"/>
            </a:xfrm>
            <a:custGeom>
              <a:avLst/>
              <a:gdLst>
                <a:gd name="connsiteX0" fmla="*/ 0 w 238125"/>
                <a:gd name="connsiteY0" fmla="*/ 197644 h 197644"/>
                <a:gd name="connsiteX1" fmla="*/ 238125 w 238125"/>
                <a:gd name="connsiteY1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" h="197644">
                  <a:moveTo>
                    <a:pt x="0" y="197644"/>
                  </a:moveTo>
                  <a:lnTo>
                    <a:pt x="238125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58CA57-B816-4397-A62C-991D71BDBC74}"/>
                </a:ext>
              </a:extLst>
            </p:cNvPr>
            <p:cNvSpPr/>
            <p:nvPr/>
          </p:nvSpPr>
          <p:spPr>
            <a:xfrm>
              <a:off x="5360194" y="2336006"/>
              <a:ext cx="171450" cy="130969"/>
            </a:xfrm>
            <a:custGeom>
              <a:avLst/>
              <a:gdLst>
                <a:gd name="connsiteX0" fmla="*/ 0 w 171450"/>
                <a:gd name="connsiteY0" fmla="*/ 130969 h 130969"/>
                <a:gd name="connsiteX1" fmla="*/ 171450 w 171450"/>
                <a:gd name="connsiteY1" fmla="*/ 0 h 130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130969">
                  <a:moveTo>
                    <a:pt x="0" y="130969"/>
                  </a:moveTo>
                  <a:lnTo>
                    <a:pt x="171450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9E887F8-69E9-4356-85A5-298570752704}"/>
                </a:ext>
              </a:extLst>
            </p:cNvPr>
            <p:cNvSpPr/>
            <p:nvPr/>
          </p:nvSpPr>
          <p:spPr>
            <a:xfrm>
              <a:off x="5410200" y="2378869"/>
              <a:ext cx="116681" cy="92869"/>
            </a:xfrm>
            <a:custGeom>
              <a:avLst/>
              <a:gdLst>
                <a:gd name="connsiteX0" fmla="*/ 0 w 116681"/>
                <a:gd name="connsiteY0" fmla="*/ 92869 h 92869"/>
                <a:gd name="connsiteX1" fmla="*/ 116681 w 116681"/>
                <a:gd name="connsiteY1" fmla="*/ 0 h 9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681" h="92869">
                  <a:moveTo>
                    <a:pt x="0" y="92869"/>
                  </a:moveTo>
                  <a:lnTo>
                    <a:pt x="116681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D02D3F-0B4C-4BDC-8F69-D88A3A60E09F}"/>
                </a:ext>
              </a:extLst>
            </p:cNvPr>
            <p:cNvSpPr/>
            <p:nvPr/>
          </p:nvSpPr>
          <p:spPr>
            <a:xfrm>
              <a:off x="5467350" y="2405063"/>
              <a:ext cx="57150" cy="66675"/>
            </a:xfrm>
            <a:custGeom>
              <a:avLst/>
              <a:gdLst>
                <a:gd name="connsiteX0" fmla="*/ 0 w 57150"/>
                <a:gd name="connsiteY0" fmla="*/ 66675 h 66675"/>
                <a:gd name="connsiteX1" fmla="*/ 57150 w 57150"/>
                <a:gd name="connsiteY1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66675">
                  <a:moveTo>
                    <a:pt x="0" y="66675"/>
                  </a:moveTo>
                  <a:lnTo>
                    <a:pt x="57150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F68BB81-A204-4E49-A41F-15ECFC48FA11}"/>
                </a:ext>
              </a:extLst>
            </p:cNvPr>
            <p:cNvSpPr/>
            <p:nvPr/>
          </p:nvSpPr>
          <p:spPr>
            <a:xfrm>
              <a:off x="5238750" y="2228850"/>
              <a:ext cx="54769" cy="35719"/>
            </a:xfrm>
            <a:custGeom>
              <a:avLst/>
              <a:gdLst>
                <a:gd name="connsiteX0" fmla="*/ 0 w 54769"/>
                <a:gd name="connsiteY0" fmla="*/ 35719 h 35719"/>
                <a:gd name="connsiteX1" fmla="*/ 54769 w 54769"/>
                <a:gd name="connsiteY1" fmla="*/ 0 h 3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69" h="35719">
                  <a:moveTo>
                    <a:pt x="0" y="35719"/>
                  </a:moveTo>
                  <a:lnTo>
                    <a:pt x="54769" y="0"/>
                  </a:lnTo>
                </a:path>
              </a:pathLst>
            </a:custGeom>
            <a:noFill/>
            <a:ln>
              <a:solidFill>
                <a:srgbClr val="E953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2C92A1B-EFC9-4EA6-8EC2-945BFB9DDD03}"/>
              </a:ext>
            </a:extLst>
          </p:cNvPr>
          <p:cNvSpPr txBox="1"/>
          <p:nvPr/>
        </p:nvSpPr>
        <p:spPr>
          <a:xfrm>
            <a:off x="6243611" y="1919613"/>
            <a:ext cx="1306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Updated state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A617363-D4E9-45E0-8C3B-8F25931ED8D6}"/>
              </a:ext>
            </a:extLst>
          </p:cNvPr>
          <p:cNvSpPr/>
          <p:nvPr/>
        </p:nvSpPr>
        <p:spPr>
          <a:xfrm>
            <a:off x="5548115" y="2254551"/>
            <a:ext cx="1251712" cy="212424"/>
          </a:xfrm>
          <a:custGeom>
            <a:avLst/>
            <a:gdLst>
              <a:gd name="connsiteX0" fmla="*/ 1232559 w 1251712"/>
              <a:gd name="connsiteY0" fmla="*/ 0 h 212424"/>
              <a:gd name="connsiteX1" fmla="*/ 1099209 w 1251712"/>
              <a:gd name="connsiteY1" fmla="*/ 209550 h 212424"/>
              <a:gd name="connsiteX2" fmla="*/ 108609 w 1251712"/>
              <a:gd name="connsiteY2" fmla="*/ 127000 h 212424"/>
              <a:gd name="connsiteX3" fmla="*/ 83209 w 1251712"/>
              <a:gd name="connsiteY3" fmla="*/ 203200 h 212424"/>
              <a:gd name="connsiteX4" fmla="*/ 7009 w 1251712"/>
              <a:gd name="connsiteY4" fmla="*/ 139700 h 212424"/>
              <a:gd name="connsiteX5" fmla="*/ 280059 w 1251712"/>
              <a:gd name="connsiteY5" fmla="*/ 76200 h 21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1712" h="212424">
                <a:moveTo>
                  <a:pt x="1232559" y="0"/>
                </a:moveTo>
                <a:cubicBezTo>
                  <a:pt x="1259546" y="94191"/>
                  <a:pt x="1286534" y="188383"/>
                  <a:pt x="1099209" y="209550"/>
                </a:cubicBezTo>
                <a:cubicBezTo>
                  <a:pt x="911884" y="230717"/>
                  <a:pt x="277942" y="128058"/>
                  <a:pt x="108609" y="127000"/>
                </a:cubicBezTo>
                <a:cubicBezTo>
                  <a:pt x="-60724" y="125942"/>
                  <a:pt x="100142" y="201083"/>
                  <a:pt x="83209" y="203200"/>
                </a:cubicBezTo>
                <a:cubicBezTo>
                  <a:pt x="66276" y="205317"/>
                  <a:pt x="-25799" y="160867"/>
                  <a:pt x="7009" y="139700"/>
                </a:cubicBezTo>
                <a:cubicBezTo>
                  <a:pt x="39817" y="118533"/>
                  <a:pt x="159938" y="97366"/>
                  <a:pt x="280059" y="7620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F19ECF-3A8C-405F-938A-9A58D20DF54D}"/>
              </a:ext>
            </a:extLst>
          </p:cNvPr>
          <p:cNvSpPr txBox="1"/>
          <p:nvPr/>
        </p:nvSpPr>
        <p:spPr>
          <a:xfrm>
            <a:off x="5632450" y="640801"/>
            <a:ext cx="1306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E95326"/>
                </a:solidFill>
                <a:latin typeface="Bradley Hand ITC" panose="03070402050302030203" pitchFamily="66" charset="0"/>
              </a:rPr>
              <a:t>Affected states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1F075D1-234A-40CA-A081-B8C46D509173}"/>
              </a:ext>
            </a:extLst>
          </p:cNvPr>
          <p:cNvSpPr/>
          <p:nvPr/>
        </p:nvSpPr>
        <p:spPr>
          <a:xfrm>
            <a:off x="4778768" y="838200"/>
            <a:ext cx="917182" cy="846568"/>
          </a:xfrm>
          <a:custGeom>
            <a:avLst/>
            <a:gdLst>
              <a:gd name="connsiteX0" fmla="*/ 917182 w 917182"/>
              <a:gd name="connsiteY0" fmla="*/ 0 h 846568"/>
              <a:gd name="connsiteX1" fmla="*/ 523482 w 917182"/>
              <a:gd name="connsiteY1" fmla="*/ 190500 h 846568"/>
              <a:gd name="connsiteX2" fmla="*/ 66282 w 917182"/>
              <a:gd name="connsiteY2" fmla="*/ 806450 h 846568"/>
              <a:gd name="connsiteX3" fmla="*/ 47232 w 917182"/>
              <a:gd name="connsiteY3" fmla="*/ 704850 h 846568"/>
              <a:gd name="connsiteX4" fmla="*/ 2782 w 917182"/>
              <a:gd name="connsiteY4" fmla="*/ 844550 h 846568"/>
              <a:gd name="connsiteX5" fmla="*/ 136132 w 917182"/>
              <a:gd name="connsiteY5" fmla="*/ 774700 h 84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7182" h="846568">
                <a:moveTo>
                  <a:pt x="917182" y="0"/>
                </a:moveTo>
                <a:cubicBezTo>
                  <a:pt x="791240" y="28046"/>
                  <a:pt x="665299" y="56092"/>
                  <a:pt x="523482" y="190500"/>
                </a:cubicBezTo>
                <a:cubicBezTo>
                  <a:pt x="381665" y="324908"/>
                  <a:pt x="145657" y="720725"/>
                  <a:pt x="66282" y="806450"/>
                </a:cubicBezTo>
                <a:cubicBezTo>
                  <a:pt x="-13093" y="892175"/>
                  <a:pt x="57815" y="698500"/>
                  <a:pt x="47232" y="704850"/>
                </a:cubicBezTo>
                <a:cubicBezTo>
                  <a:pt x="36649" y="711200"/>
                  <a:pt x="-12034" y="832908"/>
                  <a:pt x="2782" y="844550"/>
                </a:cubicBezTo>
                <a:cubicBezTo>
                  <a:pt x="17598" y="856192"/>
                  <a:pt x="76865" y="815446"/>
                  <a:pt x="136132" y="774700"/>
                </a:cubicBezTo>
              </a:path>
            </a:pathLst>
          </a:custGeom>
          <a:noFill/>
          <a:ln>
            <a:solidFill>
              <a:srgbClr val="E95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D7473BF-F652-4CFE-9AB7-64EFE9E91568}"/>
              </a:ext>
            </a:extLst>
          </p:cNvPr>
          <p:cNvSpPr/>
          <p:nvPr/>
        </p:nvSpPr>
        <p:spPr>
          <a:xfrm>
            <a:off x="5391150" y="838200"/>
            <a:ext cx="292100" cy="806659"/>
          </a:xfrm>
          <a:custGeom>
            <a:avLst/>
            <a:gdLst>
              <a:gd name="connsiteX0" fmla="*/ 292100 w 292100"/>
              <a:gd name="connsiteY0" fmla="*/ 0 h 806659"/>
              <a:gd name="connsiteX1" fmla="*/ 88900 w 292100"/>
              <a:gd name="connsiteY1" fmla="*/ 285750 h 806659"/>
              <a:gd name="connsiteX2" fmla="*/ 38100 w 292100"/>
              <a:gd name="connsiteY2" fmla="*/ 781050 h 806659"/>
              <a:gd name="connsiteX3" fmla="*/ 0 w 292100"/>
              <a:gd name="connsiteY3" fmla="*/ 742950 h 806659"/>
              <a:gd name="connsiteX4" fmla="*/ 38100 w 292100"/>
              <a:gd name="connsiteY4" fmla="*/ 806450 h 806659"/>
              <a:gd name="connsiteX5" fmla="*/ 95250 w 292100"/>
              <a:gd name="connsiteY5" fmla="*/ 736600 h 80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00" h="806659">
                <a:moveTo>
                  <a:pt x="292100" y="0"/>
                </a:moveTo>
                <a:cubicBezTo>
                  <a:pt x="211666" y="77787"/>
                  <a:pt x="131233" y="155575"/>
                  <a:pt x="88900" y="285750"/>
                </a:cubicBezTo>
                <a:cubicBezTo>
                  <a:pt x="46567" y="415925"/>
                  <a:pt x="52917" y="704850"/>
                  <a:pt x="38100" y="781050"/>
                </a:cubicBezTo>
                <a:cubicBezTo>
                  <a:pt x="23283" y="857250"/>
                  <a:pt x="0" y="738717"/>
                  <a:pt x="0" y="742950"/>
                </a:cubicBezTo>
                <a:cubicBezTo>
                  <a:pt x="0" y="747183"/>
                  <a:pt x="22225" y="807508"/>
                  <a:pt x="38100" y="806450"/>
                </a:cubicBezTo>
                <a:cubicBezTo>
                  <a:pt x="53975" y="805392"/>
                  <a:pt x="74612" y="770996"/>
                  <a:pt x="95250" y="736600"/>
                </a:cubicBezTo>
              </a:path>
            </a:pathLst>
          </a:custGeom>
          <a:noFill/>
          <a:ln>
            <a:solidFill>
              <a:srgbClr val="E95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F76C8BD-1F60-4437-9576-C0C1C4742B1B}"/>
              </a:ext>
            </a:extLst>
          </p:cNvPr>
          <p:cNvSpPr/>
          <p:nvPr/>
        </p:nvSpPr>
        <p:spPr>
          <a:xfrm>
            <a:off x="4504786" y="785378"/>
            <a:ext cx="1127664" cy="1128956"/>
          </a:xfrm>
          <a:custGeom>
            <a:avLst/>
            <a:gdLst>
              <a:gd name="connsiteX0" fmla="*/ 1127664 w 1127664"/>
              <a:gd name="connsiteY0" fmla="*/ 52822 h 1128956"/>
              <a:gd name="connsiteX1" fmla="*/ 403764 w 1127664"/>
              <a:gd name="connsiteY1" fmla="*/ 116322 h 1128956"/>
              <a:gd name="connsiteX2" fmla="*/ 29114 w 1127664"/>
              <a:gd name="connsiteY2" fmla="*/ 1081522 h 1128956"/>
              <a:gd name="connsiteX3" fmla="*/ 22764 w 1127664"/>
              <a:gd name="connsiteY3" fmla="*/ 992622 h 1128956"/>
              <a:gd name="connsiteX4" fmla="*/ 3714 w 1127664"/>
              <a:gd name="connsiteY4" fmla="*/ 1100572 h 1128956"/>
              <a:gd name="connsiteX5" fmla="*/ 105314 w 1127664"/>
              <a:gd name="connsiteY5" fmla="*/ 1024372 h 112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7664" h="1128956">
                <a:moveTo>
                  <a:pt x="1127664" y="52822"/>
                </a:moveTo>
                <a:cubicBezTo>
                  <a:pt x="857260" y="-1153"/>
                  <a:pt x="586856" y="-55128"/>
                  <a:pt x="403764" y="116322"/>
                </a:cubicBezTo>
                <a:cubicBezTo>
                  <a:pt x="220672" y="287772"/>
                  <a:pt x="92614" y="935472"/>
                  <a:pt x="29114" y="1081522"/>
                </a:cubicBezTo>
                <a:cubicBezTo>
                  <a:pt x="-34386" y="1227572"/>
                  <a:pt x="26997" y="989447"/>
                  <a:pt x="22764" y="992622"/>
                </a:cubicBezTo>
                <a:cubicBezTo>
                  <a:pt x="18531" y="995797"/>
                  <a:pt x="-10044" y="1095280"/>
                  <a:pt x="3714" y="1100572"/>
                </a:cubicBezTo>
                <a:cubicBezTo>
                  <a:pt x="17472" y="1105864"/>
                  <a:pt x="61393" y="1065118"/>
                  <a:pt x="105314" y="1024372"/>
                </a:cubicBezTo>
              </a:path>
            </a:pathLst>
          </a:custGeom>
          <a:noFill/>
          <a:ln>
            <a:solidFill>
              <a:srgbClr val="E95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2CB5914-7728-429E-9052-7EFAEA471579}"/>
              </a:ext>
            </a:extLst>
          </p:cNvPr>
          <p:cNvSpPr txBox="1"/>
          <p:nvPr/>
        </p:nvSpPr>
        <p:spPr>
          <a:xfrm>
            <a:off x="7689850" y="640801"/>
            <a:ext cx="2220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As it may not be possible to get them all correct, making estimations for </a:t>
            </a:r>
            <a:r>
              <a:rPr lang="en-US" sz="14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one state more accurate</a:t>
            </a:r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, invariably means making </a:t>
            </a:r>
            <a:r>
              <a:rPr lang="en-US" sz="1400" b="1" dirty="0">
                <a:solidFill>
                  <a:srgbClr val="E95326"/>
                </a:solidFill>
                <a:latin typeface="Bradley Hand ITC" panose="03070402050302030203" pitchFamily="66" charset="0"/>
              </a:rPr>
              <a:t>others less accurate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5731121-C92A-478F-82DA-C5072A2EA577}"/>
                  </a:ext>
                </a:extLst>
              </p:cNvPr>
              <p:cNvSpPr txBox="1"/>
              <p:nvPr/>
            </p:nvSpPr>
            <p:spPr>
              <a:xfrm>
                <a:off x="3172828" y="4713826"/>
                <a:ext cx="6040756" cy="1045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𝑽𝑬</m:t>
                          </m:r>
                        </m:e>
                      </m:acc>
                      <m:d>
                        <m:d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𝓢</m:t>
                          </m:r>
                        </m:sub>
                        <m:sup/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acc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5731121-C92A-478F-82DA-C5072A2EA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828" y="4713826"/>
                <a:ext cx="6040756" cy="10452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1390290-1D4F-4E79-AFB7-A266A1388F38}"/>
              </a:ext>
            </a:extLst>
          </p:cNvPr>
          <p:cNvSpPr/>
          <p:nvPr/>
        </p:nvSpPr>
        <p:spPr>
          <a:xfrm>
            <a:off x="5719127" y="5373182"/>
            <a:ext cx="3459707" cy="627659"/>
          </a:xfrm>
          <a:custGeom>
            <a:avLst/>
            <a:gdLst>
              <a:gd name="connsiteX0" fmla="*/ 3459707 w 3459707"/>
              <a:gd name="connsiteY0" fmla="*/ 0 h 627659"/>
              <a:gd name="connsiteX1" fmla="*/ 2109879 w 3459707"/>
              <a:gd name="connsiteY1" fmla="*/ 627018 h 627659"/>
              <a:gd name="connsiteX2" fmla="*/ 159159 w 3459707"/>
              <a:gd name="connsiteY2" fmla="*/ 121920 h 627659"/>
              <a:gd name="connsiteX3" fmla="*/ 176576 w 3459707"/>
              <a:gd name="connsiteY3" fmla="*/ 287383 h 627659"/>
              <a:gd name="connsiteX4" fmla="*/ 2404 w 3459707"/>
              <a:gd name="connsiteY4" fmla="*/ 69669 h 627659"/>
              <a:gd name="connsiteX5" fmla="*/ 324622 w 3459707"/>
              <a:gd name="connsiteY5" fmla="*/ 26126 h 62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9707" h="627659">
                <a:moveTo>
                  <a:pt x="3459707" y="0"/>
                </a:moveTo>
                <a:cubicBezTo>
                  <a:pt x="3059838" y="303349"/>
                  <a:pt x="2659970" y="606698"/>
                  <a:pt x="2109879" y="627018"/>
                </a:cubicBezTo>
                <a:cubicBezTo>
                  <a:pt x="1559788" y="647338"/>
                  <a:pt x="481376" y="178526"/>
                  <a:pt x="159159" y="121920"/>
                </a:cubicBezTo>
                <a:cubicBezTo>
                  <a:pt x="-163058" y="65314"/>
                  <a:pt x="202702" y="296092"/>
                  <a:pt x="176576" y="287383"/>
                </a:cubicBezTo>
                <a:cubicBezTo>
                  <a:pt x="150450" y="278675"/>
                  <a:pt x="-22270" y="113212"/>
                  <a:pt x="2404" y="69669"/>
                </a:cubicBezTo>
                <a:cubicBezTo>
                  <a:pt x="27078" y="26126"/>
                  <a:pt x="175850" y="26126"/>
                  <a:pt x="324622" y="2612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1452D22-9B90-443E-A706-998D64C4D470}"/>
              </a:ext>
            </a:extLst>
          </p:cNvPr>
          <p:cNvSpPr txBox="1"/>
          <p:nvPr/>
        </p:nvSpPr>
        <p:spPr>
          <a:xfrm>
            <a:off x="9308570" y="4859480"/>
            <a:ext cx="2360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Often chosen to be a fraction of the time spent in 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657C4E-BAAD-4D18-8E02-4C31F8F2AD41}"/>
              </a:ext>
            </a:extLst>
          </p:cNvPr>
          <p:cNvSpPr txBox="1"/>
          <p:nvPr/>
        </p:nvSpPr>
        <p:spPr>
          <a:xfrm>
            <a:off x="552707" y="4972593"/>
            <a:ext cx="1650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Mean squared value-error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DA721E9-1698-4692-9D4F-9637C3B5B6D1}"/>
              </a:ext>
            </a:extLst>
          </p:cNvPr>
          <p:cNvSpPr/>
          <p:nvPr/>
        </p:nvSpPr>
        <p:spPr>
          <a:xfrm>
            <a:off x="2255520" y="4884110"/>
            <a:ext cx="928016" cy="375866"/>
          </a:xfrm>
          <a:custGeom>
            <a:avLst/>
            <a:gdLst>
              <a:gd name="connsiteX0" fmla="*/ 0 w 928016"/>
              <a:gd name="connsiteY0" fmla="*/ 375866 h 375866"/>
              <a:gd name="connsiteX1" fmla="*/ 374469 w 928016"/>
              <a:gd name="connsiteY1" fmla="*/ 1397 h 375866"/>
              <a:gd name="connsiteX2" fmla="*/ 870857 w 928016"/>
              <a:gd name="connsiteY2" fmla="*/ 245237 h 375866"/>
              <a:gd name="connsiteX3" fmla="*/ 844731 w 928016"/>
              <a:gd name="connsiteY3" fmla="*/ 158151 h 375866"/>
              <a:gd name="connsiteX4" fmla="*/ 923109 w 928016"/>
              <a:gd name="connsiteY4" fmla="*/ 297489 h 375866"/>
              <a:gd name="connsiteX5" fmla="*/ 679269 w 928016"/>
              <a:gd name="connsiteY5" fmla="*/ 323614 h 37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8016" h="375866">
                <a:moveTo>
                  <a:pt x="0" y="375866"/>
                </a:moveTo>
                <a:cubicBezTo>
                  <a:pt x="114663" y="199517"/>
                  <a:pt x="229326" y="23168"/>
                  <a:pt x="374469" y="1397"/>
                </a:cubicBezTo>
                <a:cubicBezTo>
                  <a:pt x="519612" y="-20374"/>
                  <a:pt x="792480" y="219111"/>
                  <a:pt x="870857" y="245237"/>
                </a:cubicBezTo>
                <a:cubicBezTo>
                  <a:pt x="949234" y="271363"/>
                  <a:pt x="836022" y="149442"/>
                  <a:pt x="844731" y="158151"/>
                </a:cubicBezTo>
                <a:cubicBezTo>
                  <a:pt x="853440" y="166860"/>
                  <a:pt x="950686" y="269912"/>
                  <a:pt x="923109" y="297489"/>
                </a:cubicBezTo>
                <a:cubicBezTo>
                  <a:pt x="895532" y="325066"/>
                  <a:pt x="787400" y="324340"/>
                  <a:pt x="679269" y="32361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37C0E76-0D6A-4695-AE03-DCDAFD38B2E8}"/>
              </a:ext>
            </a:extLst>
          </p:cNvPr>
          <p:cNvSpPr txBox="1"/>
          <p:nvPr/>
        </p:nvSpPr>
        <p:spPr>
          <a:xfrm>
            <a:off x="0" y="6182852"/>
            <a:ext cx="801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It is though unclear if this is the right performance objective because the goal is not to find the best value-function, but the best policy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B4D992D-539C-4B4F-93E1-470629CDDE9F}"/>
              </a:ext>
            </a:extLst>
          </p:cNvPr>
          <p:cNvSpPr txBox="1"/>
          <p:nvPr/>
        </p:nvSpPr>
        <p:spPr>
          <a:xfrm>
            <a:off x="8111918" y="6182852"/>
            <a:ext cx="372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Nevertheless, it is unclear what a more useful alternative would be</a:t>
            </a:r>
          </a:p>
        </p:txBody>
      </p:sp>
    </p:spTree>
    <p:extLst>
      <p:ext uri="{BB962C8B-B14F-4D97-AF65-F5344CB8AC3E}">
        <p14:creationId xmlns:p14="http://schemas.microsoft.com/office/powerpoint/2010/main" val="61592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8" grpId="1"/>
      <p:bldP spid="69" grpId="0" animBg="1"/>
      <p:bldP spid="69" grpId="1" animBg="1"/>
      <p:bldP spid="70" grpId="0"/>
      <p:bldP spid="70" grpId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/>
      <p:bldP spid="74" grpId="1"/>
      <p:bldP spid="75" grpId="0"/>
      <p:bldP spid="76" grpId="0" animBg="1"/>
      <p:bldP spid="76" grpId="1" animBg="1"/>
      <p:bldP spid="77" grpId="0"/>
      <p:bldP spid="77" grpId="1"/>
      <p:bldP spid="78" grpId="0"/>
      <p:bldP spid="78" grpId="1"/>
      <p:bldP spid="79" grpId="0" animBg="1"/>
      <p:bldP spid="79" grpId="1" animBg="1"/>
      <p:bldP spid="80" grpId="0"/>
      <p:bldP spid="80" grpId="1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BFD81-89E6-4550-94B2-7B406BAF5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12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9B796-FA31-464D-B705-BF9CB1532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499353-AE6B-4617-BC0A-4D07C00C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AEC42E-1D6E-470B-AF4D-553BAAF37EF7}"/>
                  </a:ext>
                </a:extLst>
              </p:cNvPr>
              <p:cNvSpPr txBox="1"/>
              <p:nvPr/>
            </p:nvSpPr>
            <p:spPr>
              <a:xfrm>
                <a:off x="3172828" y="977848"/>
                <a:ext cx="6040756" cy="1045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𝑽𝑬</m:t>
                          </m:r>
                        </m:e>
                      </m:acc>
                      <m:d>
                        <m:d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𝓢</m:t>
                          </m:r>
                        </m:sub>
                        <m:sup/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𝝅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</m:d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acc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AEC42E-1D6E-470B-AF4D-553BAAF37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828" y="977848"/>
                <a:ext cx="6040756" cy="1045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C531BD-6181-4142-B71C-4CBFB9F93197}"/>
                  </a:ext>
                </a:extLst>
              </p:cNvPr>
              <p:cNvSpPr txBox="1"/>
              <p:nvPr/>
            </p:nvSpPr>
            <p:spPr>
              <a:xfrm>
                <a:off x="853440" y="3004457"/>
                <a:ext cx="77593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The goal is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such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C531BD-6181-4142-B71C-4CBFB9F9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" y="3004457"/>
                <a:ext cx="7759337" cy="461665"/>
              </a:xfrm>
              <a:prstGeom prst="rect">
                <a:avLst/>
              </a:prstGeom>
              <a:blipFill>
                <a:blip r:embed="rId3"/>
                <a:stretch>
                  <a:fillRect l="-1178" t="-7895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AA069F-1CDC-4C11-8C66-EFA5BACF5AF1}"/>
                  </a:ext>
                </a:extLst>
              </p:cNvPr>
              <p:cNvSpPr txBox="1"/>
              <p:nvPr/>
            </p:nvSpPr>
            <p:spPr>
              <a:xfrm>
                <a:off x="4205674" y="4016558"/>
                <a:ext cx="34447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𝑽𝑬</m:t>
                          </m:r>
                        </m:e>
                      </m:acc>
                      <m:d>
                        <m:dPr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𝑽𝑬</m:t>
                          </m:r>
                        </m:e>
                      </m:acc>
                      <m:d>
                        <m:dPr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AA069F-1CDC-4C11-8C66-EFA5BACF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74" y="4016558"/>
                <a:ext cx="3444726" cy="430887"/>
              </a:xfrm>
              <a:prstGeom prst="rect">
                <a:avLst/>
              </a:prstGeom>
              <a:blipFill>
                <a:blip r:embed="rId4"/>
                <a:stretch>
                  <a:fillRect l="-1770" r="-885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5215D92-F763-463D-AB70-725794738E27}"/>
              </a:ext>
            </a:extLst>
          </p:cNvPr>
          <p:cNvSpPr/>
          <p:nvPr/>
        </p:nvSpPr>
        <p:spPr>
          <a:xfrm>
            <a:off x="7348279" y="3065417"/>
            <a:ext cx="567812" cy="949245"/>
          </a:xfrm>
          <a:custGeom>
            <a:avLst/>
            <a:gdLst>
              <a:gd name="connsiteX0" fmla="*/ 567812 w 567812"/>
              <a:gd name="connsiteY0" fmla="*/ 0 h 949245"/>
              <a:gd name="connsiteX1" fmla="*/ 97550 w 567812"/>
              <a:gd name="connsiteY1" fmla="*/ 522514 h 949245"/>
              <a:gd name="connsiteX2" fmla="*/ 106258 w 567812"/>
              <a:gd name="connsiteY2" fmla="*/ 931817 h 949245"/>
              <a:gd name="connsiteX3" fmla="*/ 1755 w 567812"/>
              <a:gd name="connsiteY3" fmla="*/ 809897 h 949245"/>
              <a:gd name="connsiteX4" fmla="*/ 54007 w 567812"/>
              <a:gd name="connsiteY4" fmla="*/ 949234 h 949245"/>
              <a:gd name="connsiteX5" fmla="*/ 219470 w 567812"/>
              <a:gd name="connsiteY5" fmla="*/ 801189 h 94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812" h="949245">
                <a:moveTo>
                  <a:pt x="567812" y="0"/>
                </a:moveTo>
                <a:cubicBezTo>
                  <a:pt x="371144" y="183605"/>
                  <a:pt x="174476" y="367211"/>
                  <a:pt x="97550" y="522514"/>
                </a:cubicBezTo>
                <a:cubicBezTo>
                  <a:pt x="20624" y="677817"/>
                  <a:pt x="122224" y="883920"/>
                  <a:pt x="106258" y="931817"/>
                </a:cubicBezTo>
                <a:cubicBezTo>
                  <a:pt x="90292" y="979714"/>
                  <a:pt x="10463" y="806994"/>
                  <a:pt x="1755" y="809897"/>
                </a:cubicBezTo>
                <a:cubicBezTo>
                  <a:pt x="-6954" y="812800"/>
                  <a:pt x="17721" y="950685"/>
                  <a:pt x="54007" y="949234"/>
                </a:cubicBezTo>
                <a:cubicBezTo>
                  <a:pt x="90293" y="947783"/>
                  <a:pt x="154881" y="874486"/>
                  <a:pt x="219470" y="80118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4AC72-7141-46C6-B9BD-EA6A1CADC426}"/>
              </a:ext>
            </a:extLst>
          </p:cNvPr>
          <p:cNvSpPr txBox="1"/>
          <p:nvPr/>
        </p:nvSpPr>
        <p:spPr>
          <a:xfrm>
            <a:off x="7994467" y="2514389"/>
            <a:ext cx="2898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Global optimum</a:t>
            </a:r>
          </a:p>
          <a:p>
            <a:pPr algn="l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(it is rarely possible for complex function approx.)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0CA252-7AF9-477B-A2B1-B55B379C8261}"/>
                  </a:ext>
                </a:extLst>
              </p:cNvPr>
              <p:cNvSpPr txBox="1"/>
              <p:nvPr/>
            </p:nvSpPr>
            <p:spPr>
              <a:xfrm>
                <a:off x="7523014" y="4051134"/>
                <a:ext cx="33702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A34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b="1" dirty="0">
                    <a:solidFill>
                      <a:srgbClr val="00A34E"/>
                    </a:solidFill>
                    <a:latin typeface="Bradley Hand ITC" panose="03070402050302030203" pitchFamily="66" charset="0"/>
                  </a:rPr>
                  <a:t>Neighborhood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00A34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00A34E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00A34E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00A34E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0CA252-7AF9-477B-A2B1-B55B379C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014" y="4051134"/>
                <a:ext cx="3370218" cy="400110"/>
              </a:xfrm>
              <a:prstGeom prst="rect">
                <a:avLst/>
              </a:prstGeom>
              <a:blipFill>
                <a:blip r:embed="rId5"/>
                <a:stretch>
                  <a:fillRect t="-615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DC518E-4D50-4808-B085-8F369D0EE4FD}"/>
              </a:ext>
            </a:extLst>
          </p:cNvPr>
          <p:cNvSpPr/>
          <p:nvPr/>
        </p:nvSpPr>
        <p:spPr>
          <a:xfrm>
            <a:off x="7523014" y="4482021"/>
            <a:ext cx="1140823" cy="601163"/>
          </a:xfrm>
          <a:custGeom>
            <a:avLst/>
            <a:gdLst>
              <a:gd name="connsiteX0" fmla="*/ 0 w 1140823"/>
              <a:gd name="connsiteY0" fmla="*/ 601163 h 601163"/>
              <a:gd name="connsiteX1" fmla="*/ 940526 w 1140823"/>
              <a:gd name="connsiteY1" fmla="*/ 418283 h 601163"/>
              <a:gd name="connsiteX2" fmla="*/ 1001486 w 1140823"/>
              <a:gd name="connsiteY2" fmla="*/ 35106 h 601163"/>
              <a:gd name="connsiteX3" fmla="*/ 940526 w 1140823"/>
              <a:gd name="connsiteY3" fmla="*/ 200569 h 601163"/>
              <a:gd name="connsiteX4" fmla="*/ 1027611 w 1140823"/>
              <a:gd name="connsiteY4" fmla="*/ 272 h 601163"/>
              <a:gd name="connsiteX5" fmla="*/ 1140823 w 1140823"/>
              <a:gd name="connsiteY5" fmla="*/ 252821 h 60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0823" h="601163">
                <a:moveTo>
                  <a:pt x="0" y="601163"/>
                </a:moveTo>
                <a:cubicBezTo>
                  <a:pt x="386806" y="556894"/>
                  <a:pt x="773612" y="512626"/>
                  <a:pt x="940526" y="418283"/>
                </a:cubicBezTo>
                <a:cubicBezTo>
                  <a:pt x="1107440" y="323940"/>
                  <a:pt x="1001486" y="71392"/>
                  <a:pt x="1001486" y="35106"/>
                </a:cubicBezTo>
                <a:cubicBezTo>
                  <a:pt x="1001486" y="-1180"/>
                  <a:pt x="936172" y="206375"/>
                  <a:pt x="940526" y="200569"/>
                </a:cubicBezTo>
                <a:cubicBezTo>
                  <a:pt x="944880" y="194763"/>
                  <a:pt x="994228" y="-8437"/>
                  <a:pt x="1027611" y="272"/>
                </a:cubicBezTo>
                <a:cubicBezTo>
                  <a:pt x="1060994" y="8981"/>
                  <a:pt x="1100908" y="130901"/>
                  <a:pt x="1140823" y="252821"/>
                </a:cubicBezTo>
              </a:path>
            </a:pathLst>
          </a:custGeom>
          <a:noFill/>
          <a:ln w="28575">
            <a:solidFill>
              <a:srgbClr val="00A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5E01C-A28E-4123-AAED-9CDF8EA19C20}"/>
              </a:ext>
            </a:extLst>
          </p:cNvPr>
          <p:cNvSpPr txBox="1"/>
          <p:nvPr/>
        </p:nvSpPr>
        <p:spPr>
          <a:xfrm>
            <a:off x="3996984" y="4599674"/>
            <a:ext cx="352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Local optimum</a:t>
            </a:r>
          </a:p>
          <a:p>
            <a:pPr algn="r"/>
            <a:r>
              <a:rPr lang="en-US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(it is typically the best we can do for non-linear function approx. and </a:t>
            </a:r>
            <a:r>
              <a:rPr lang="en-US" b="1" u="sng" dirty="0">
                <a:solidFill>
                  <a:srgbClr val="00A34E"/>
                </a:solidFill>
                <a:latin typeface="Bradley Hand ITC" panose="03070402050302030203" pitchFamily="66" charset="0"/>
              </a:rPr>
              <a:t>it is often enough</a:t>
            </a:r>
            <a:r>
              <a:rPr lang="en-US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FD7DF-0F54-4559-B8B4-962489FD46D2}"/>
              </a:ext>
            </a:extLst>
          </p:cNvPr>
          <p:cNvSpPr txBox="1"/>
          <p:nvPr/>
        </p:nvSpPr>
        <p:spPr>
          <a:xfrm>
            <a:off x="3422468" y="5996392"/>
            <a:ext cx="534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E95326"/>
                </a:solidFill>
                <a:latin typeface="Bradley Hand ITC" panose="03070402050302030203" pitchFamily="66" charset="0"/>
              </a:rPr>
              <a:t>But many cases of interest there is no convergence guarantees and some methods may in fact diverge</a:t>
            </a:r>
          </a:p>
        </p:txBody>
      </p:sp>
    </p:spTree>
    <p:extLst>
      <p:ext uri="{BB962C8B-B14F-4D97-AF65-F5344CB8AC3E}">
        <p14:creationId xmlns:p14="http://schemas.microsoft.com/office/powerpoint/2010/main" val="142550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1" grpId="1"/>
      <p:bldP spid="12" grpId="0" animBg="1"/>
      <p:bldP spid="12" grpId="1" animBg="1"/>
      <p:bldP spid="13" grpId="0"/>
      <p:bldP spid="13" grpId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 &amp; Introduction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Predictive Objective</a:t>
            </a:r>
          </a:p>
          <a:p>
            <a:r>
              <a:rPr lang="en-US" b="1" dirty="0"/>
              <a:t>Stochastic-gradient and Semi-gradient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Construction for 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Non-linear Methods: ANNs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Function Approx.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Interest and Emphasis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96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F857146-B251-4EA2-B499-546BDD0D5950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80627" y="2185293"/>
                <a:ext cx="11228409" cy="2151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principle, there is no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gets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seams reasonable then to minimize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𝑽𝑬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i="1" dirty="0"/>
                  <a:t>Stochastic gradient-descent </a:t>
                </a:r>
                <a:r>
                  <a:rPr lang="en-US" dirty="0"/>
                  <a:t>(SGD) does this by adjusting the weight vector after each example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F857146-B251-4EA2-B499-546BDD0D5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80627" y="2185293"/>
                <a:ext cx="11228409" cy="2151575"/>
              </a:xfrm>
              <a:blipFill>
                <a:blip r:embed="rId2"/>
                <a:stretch>
                  <a:fillRect l="-760" t="-2550" b="-3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BFD81-89E6-4550-94B2-7B406BAF5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9B796-FA31-464D-B705-BF9CB1532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499353-AE6B-4617-BC0A-4D07C00C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A70003-B437-4F2D-B26B-3425D857E214}"/>
                  </a:ext>
                </a:extLst>
              </p:cNvPr>
              <p:cNvSpPr txBox="1"/>
              <p:nvPr/>
            </p:nvSpPr>
            <p:spPr>
              <a:xfrm>
                <a:off x="4382550" y="1405682"/>
                <a:ext cx="3426900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A70003-B437-4F2D-B26B-3425D857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550" y="1405682"/>
                <a:ext cx="3426900" cy="438582"/>
              </a:xfrm>
              <a:prstGeom prst="rect">
                <a:avLst/>
              </a:prstGeom>
              <a:blipFill>
                <a:blip r:embed="rId3"/>
                <a:stretch>
                  <a:fillRect l="-890" t="-6944" r="-178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B3E36913-ACFE-4EC4-9C80-00FF33C868F5}"/>
              </a:ext>
            </a:extLst>
          </p:cNvPr>
          <p:cNvSpPr txBox="1"/>
          <p:nvPr/>
        </p:nvSpPr>
        <p:spPr>
          <a:xfrm>
            <a:off x="1036320" y="779414"/>
            <a:ext cx="2151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Weights are represented by a column vector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4ACDB4A-A1CB-47EF-9DF8-25044A897869}"/>
              </a:ext>
            </a:extLst>
          </p:cNvPr>
          <p:cNvSpPr/>
          <p:nvPr/>
        </p:nvSpPr>
        <p:spPr>
          <a:xfrm>
            <a:off x="3161211" y="1086607"/>
            <a:ext cx="1310436" cy="407257"/>
          </a:xfrm>
          <a:custGeom>
            <a:avLst/>
            <a:gdLst>
              <a:gd name="connsiteX0" fmla="*/ 0 w 1310436"/>
              <a:gd name="connsiteY0" fmla="*/ 263222 h 407257"/>
              <a:gd name="connsiteX1" fmla="*/ 357052 w 1310436"/>
              <a:gd name="connsiteY1" fmla="*/ 1964 h 407257"/>
              <a:gd name="connsiteX2" fmla="*/ 1262743 w 1310436"/>
              <a:gd name="connsiteY2" fmla="*/ 385142 h 407257"/>
              <a:gd name="connsiteX3" fmla="*/ 1193075 w 1310436"/>
              <a:gd name="connsiteY3" fmla="*/ 254513 h 407257"/>
              <a:gd name="connsiteX4" fmla="*/ 1271452 w 1310436"/>
              <a:gd name="connsiteY4" fmla="*/ 393850 h 407257"/>
              <a:gd name="connsiteX5" fmla="*/ 1132115 w 1310436"/>
              <a:gd name="connsiteY5" fmla="*/ 393850 h 40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0436" h="407257">
                <a:moveTo>
                  <a:pt x="0" y="263222"/>
                </a:moveTo>
                <a:cubicBezTo>
                  <a:pt x="73297" y="122433"/>
                  <a:pt x="146595" y="-18356"/>
                  <a:pt x="357052" y="1964"/>
                </a:cubicBezTo>
                <a:cubicBezTo>
                  <a:pt x="567509" y="22284"/>
                  <a:pt x="1123406" y="343051"/>
                  <a:pt x="1262743" y="385142"/>
                </a:cubicBezTo>
                <a:cubicBezTo>
                  <a:pt x="1402080" y="427233"/>
                  <a:pt x="1191624" y="253062"/>
                  <a:pt x="1193075" y="254513"/>
                </a:cubicBezTo>
                <a:cubicBezTo>
                  <a:pt x="1194526" y="255964"/>
                  <a:pt x="1281612" y="370627"/>
                  <a:pt x="1271452" y="393850"/>
                </a:cubicBezTo>
                <a:cubicBezTo>
                  <a:pt x="1261292" y="417073"/>
                  <a:pt x="1196703" y="405461"/>
                  <a:pt x="1132115" y="39385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91EF5CE-9475-48DA-8E24-17DBA2138160}"/>
                  </a:ext>
                </a:extLst>
              </p:cNvPr>
              <p:cNvSpPr txBox="1"/>
              <p:nvPr/>
            </p:nvSpPr>
            <p:spPr>
              <a:xfrm>
                <a:off x="1809206" y="4677897"/>
                <a:ext cx="8573589" cy="13914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  <a:ea typeface="Cambria Math" panose="02040503050406030204" pitchFamily="18" charset="0"/>
                </a:endParaRPr>
              </a:p>
              <a:p>
                <a:r>
                  <a:rPr lang="en-US" sz="28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sub>
                        </m:sSub>
                        <m:d>
                          <m:dPr>
                            <m:ctrlP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sz="28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̂"/>
                            <m:ctrlP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  <m:d>
                          <m:dPr>
                            <m:ctrlP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sz="28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8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acc>
                    <m:d>
                      <m:dPr>
                        <m:ctrlP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91EF5CE-9475-48DA-8E24-17DBA2138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206" y="4677897"/>
                <a:ext cx="8573589" cy="1391407"/>
              </a:xfrm>
              <a:prstGeom prst="rect">
                <a:avLst/>
              </a:prstGeom>
              <a:blipFill>
                <a:blip r:embed="rId4"/>
                <a:stretch>
                  <a:fillRect b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5EB7905-0744-4693-94B7-C5D44B6BB165}"/>
              </a:ext>
            </a:extLst>
          </p:cNvPr>
          <p:cNvSpPr/>
          <p:nvPr/>
        </p:nvSpPr>
        <p:spPr>
          <a:xfrm>
            <a:off x="5379534" y="4064522"/>
            <a:ext cx="1874706" cy="922012"/>
          </a:xfrm>
          <a:custGeom>
            <a:avLst/>
            <a:gdLst>
              <a:gd name="connsiteX0" fmla="*/ 1874706 w 1874706"/>
              <a:gd name="connsiteY0" fmla="*/ 202678 h 922012"/>
              <a:gd name="connsiteX1" fmla="*/ 969015 w 1874706"/>
              <a:gd name="connsiteY1" fmla="*/ 37215 h 922012"/>
              <a:gd name="connsiteX2" fmla="*/ 72032 w 1874706"/>
              <a:gd name="connsiteY2" fmla="*/ 829695 h 922012"/>
              <a:gd name="connsiteX3" fmla="*/ 80740 w 1874706"/>
              <a:gd name="connsiteY3" fmla="*/ 707775 h 922012"/>
              <a:gd name="connsiteX4" fmla="*/ 2363 w 1874706"/>
              <a:gd name="connsiteY4" fmla="*/ 916781 h 922012"/>
              <a:gd name="connsiteX5" fmla="*/ 185243 w 1874706"/>
              <a:gd name="connsiteY5" fmla="*/ 838404 h 92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706" h="922012">
                <a:moveTo>
                  <a:pt x="1874706" y="202678"/>
                </a:moveTo>
                <a:cubicBezTo>
                  <a:pt x="1572083" y="67695"/>
                  <a:pt x="1269461" y="-67288"/>
                  <a:pt x="969015" y="37215"/>
                </a:cubicBezTo>
                <a:cubicBezTo>
                  <a:pt x="668569" y="141718"/>
                  <a:pt x="220078" y="717935"/>
                  <a:pt x="72032" y="829695"/>
                </a:cubicBezTo>
                <a:cubicBezTo>
                  <a:pt x="-76014" y="941455"/>
                  <a:pt x="92351" y="693261"/>
                  <a:pt x="80740" y="707775"/>
                </a:cubicBezTo>
                <a:cubicBezTo>
                  <a:pt x="69129" y="722289"/>
                  <a:pt x="-15054" y="895010"/>
                  <a:pt x="2363" y="916781"/>
                </a:cubicBezTo>
                <a:cubicBezTo>
                  <a:pt x="19780" y="938553"/>
                  <a:pt x="102511" y="888478"/>
                  <a:pt x="185243" y="83840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EFD352A-89EB-4867-8E60-24B2953FD736}"/>
              </a:ext>
            </a:extLst>
          </p:cNvPr>
          <p:cNvSpPr txBox="1"/>
          <p:nvPr/>
        </p:nvSpPr>
        <p:spPr>
          <a:xfrm>
            <a:off x="7193280" y="3982925"/>
            <a:ext cx="2893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Positive step-size parameter</a:t>
            </a:r>
          </a:p>
        </p:txBody>
      </p:sp>
      <p:sp>
        <p:nvSpPr>
          <p:cNvPr id="92" name="Arrow: Right 91">
            <a:hlinkClick r:id="rId5" action="ppaction://hlinksldjump"/>
            <a:extLst>
              <a:ext uri="{FF2B5EF4-FFF2-40B4-BE49-F238E27FC236}">
                <a16:creationId xmlns:a16="http://schemas.microsoft.com/office/drawing/2014/main" id="{D860149C-FFCC-4C67-8B1E-739C30D1D70C}"/>
              </a:ext>
            </a:extLst>
          </p:cNvPr>
          <p:cNvSpPr/>
          <p:nvPr/>
        </p:nvSpPr>
        <p:spPr>
          <a:xfrm>
            <a:off x="10199915" y="296865"/>
            <a:ext cx="1422332" cy="509935"/>
          </a:xfrm>
          <a:prstGeom prst="rightArrow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3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3" grpId="0" animBg="1"/>
      <p:bldP spid="83" grpId="1" animBg="1"/>
      <p:bldP spid="85" grpId="0"/>
      <p:bldP spid="86" grpId="0" animBg="1"/>
      <p:bldP spid="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BFD81-89E6-4550-94B2-7B406BAF5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15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9B796-FA31-464D-B705-BF9CB1532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499353-AE6B-4617-BC0A-4D07C00C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91EF5CE-9475-48DA-8E24-17DBA2138160}"/>
                  </a:ext>
                </a:extLst>
              </p:cNvPr>
              <p:cNvSpPr txBox="1"/>
              <p:nvPr/>
            </p:nvSpPr>
            <p:spPr>
              <a:xfrm>
                <a:off x="1809205" y="1442149"/>
                <a:ext cx="8573589" cy="584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d>
                        <m:dPr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91EF5CE-9475-48DA-8E24-17DBA2138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205" y="1442149"/>
                <a:ext cx="857358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5209E3D1-4136-4E75-8732-E7CD384D0D44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2560320"/>
                <a:ext cx="11228409" cy="3748406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/!\</a:t>
                </a:r>
                <a:r>
                  <a:rPr lang="en-US" dirty="0"/>
                  <a:t> SGD convergence assumes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decreases over time satisfying the standard stochastic approx. conditions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/!\</a:t>
                </a:r>
                <a:r>
                  <a:rPr lang="en-US" dirty="0"/>
                  <a:t> We want to balance errors between multiple states.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too large, we will not find such balance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5209E3D1-4136-4E75-8732-E7CD384D0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2560320"/>
                <a:ext cx="11228409" cy="3748406"/>
              </a:xfrm>
              <a:blipFill>
                <a:blip r:embed="rId3"/>
                <a:stretch>
                  <a:fillRect l="-760" t="-1463" r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F5A0652-BBC4-4253-9C28-1691FD89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493" y="3658095"/>
            <a:ext cx="5073015" cy="96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4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BFD81-89E6-4550-94B2-7B406BAF5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16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9B796-FA31-464D-B705-BF9CB1532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499353-AE6B-4617-BC0A-4D07C00C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91EF5CE-9475-48DA-8E24-17DBA2138160}"/>
                  </a:ext>
                </a:extLst>
              </p:cNvPr>
              <p:cNvSpPr txBox="1"/>
              <p:nvPr/>
            </p:nvSpPr>
            <p:spPr>
              <a:xfrm>
                <a:off x="1809205" y="1442149"/>
                <a:ext cx="8573589" cy="584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d>
                        <m:dPr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91EF5CE-9475-48DA-8E24-17DBA2138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205" y="1442149"/>
                <a:ext cx="857358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574E4-229A-44A8-93D2-15724F292465}"/>
                  </a:ext>
                </a:extLst>
              </p:cNvPr>
              <p:cNvSpPr txBox="1"/>
              <p:nvPr/>
            </p:nvSpPr>
            <p:spPr>
              <a:xfrm>
                <a:off x="461554" y="2323011"/>
                <a:ext cx="29434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In fact, we do not have the 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, but we have a corrupted, possibly random approx. of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7574E4-229A-44A8-93D2-15724F292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4" y="2323011"/>
                <a:ext cx="2943497" cy="1200329"/>
              </a:xfrm>
              <a:prstGeom prst="rect">
                <a:avLst/>
              </a:prstGeom>
              <a:blipFill>
                <a:blip r:embed="rId3"/>
                <a:stretch>
                  <a:fillRect t="-2030" r="-3106" b="-8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932E6F57-15AA-4CFF-BEE7-B1EE1C6BF0B1}"/>
              </a:ext>
            </a:extLst>
          </p:cNvPr>
          <p:cNvSpPr/>
          <p:nvPr/>
        </p:nvSpPr>
        <p:spPr>
          <a:xfrm>
            <a:off x="4815840" y="1262743"/>
            <a:ext cx="1201783" cy="764181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1641E39-DDAD-4CF4-B6AD-71CD8BC0F487}"/>
              </a:ext>
            </a:extLst>
          </p:cNvPr>
          <p:cNvSpPr/>
          <p:nvPr/>
        </p:nvSpPr>
        <p:spPr>
          <a:xfrm>
            <a:off x="3405051" y="2134850"/>
            <a:ext cx="2203269" cy="750806"/>
          </a:xfrm>
          <a:custGeom>
            <a:avLst/>
            <a:gdLst>
              <a:gd name="connsiteX0" fmla="*/ 0 w 2203269"/>
              <a:gd name="connsiteY0" fmla="*/ 750806 h 750806"/>
              <a:gd name="connsiteX1" fmla="*/ 1907177 w 2203269"/>
              <a:gd name="connsiteY1" fmla="*/ 289251 h 750806"/>
              <a:gd name="connsiteX2" fmla="*/ 2081349 w 2203269"/>
              <a:gd name="connsiteY2" fmla="*/ 1868 h 750806"/>
              <a:gd name="connsiteX3" fmla="*/ 1976846 w 2203269"/>
              <a:gd name="connsiteY3" fmla="*/ 158623 h 750806"/>
              <a:gd name="connsiteX4" fmla="*/ 2072640 w 2203269"/>
              <a:gd name="connsiteY4" fmla="*/ 19286 h 750806"/>
              <a:gd name="connsiteX5" fmla="*/ 2203269 w 2203269"/>
              <a:gd name="connsiteY5" fmla="*/ 123788 h 75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269" h="750806">
                <a:moveTo>
                  <a:pt x="0" y="750806"/>
                </a:moveTo>
                <a:cubicBezTo>
                  <a:pt x="780143" y="582440"/>
                  <a:pt x="1560286" y="414074"/>
                  <a:pt x="1907177" y="289251"/>
                </a:cubicBezTo>
                <a:cubicBezTo>
                  <a:pt x="2254068" y="164428"/>
                  <a:pt x="2069738" y="23639"/>
                  <a:pt x="2081349" y="1868"/>
                </a:cubicBezTo>
                <a:cubicBezTo>
                  <a:pt x="2092960" y="-19903"/>
                  <a:pt x="1978297" y="155720"/>
                  <a:pt x="1976846" y="158623"/>
                </a:cubicBezTo>
                <a:cubicBezTo>
                  <a:pt x="1975395" y="161526"/>
                  <a:pt x="2034903" y="25092"/>
                  <a:pt x="2072640" y="19286"/>
                </a:cubicBezTo>
                <a:cubicBezTo>
                  <a:pt x="2110377" y="13480"/>
                  <a:pt x="2156823" y="68634"/>
                  <a:pt x="2203269" y="123788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BFD81-89E6-4550-94B2-7B406BAF5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17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9B796-FA31-464D-B705-BF9CB1532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499353-AE6B-4617-BC0A-4D07C00C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91EF5CE-9475-48DA-8E24-17DBA2138160}"/>
                  </a:ext>
                </a:extLst>
              </p:cNvPr>
              <p:cNvSpPr txBox="1"/>
              <p:nvPr/>
            </p:nvSpPr>
            <p:spPr>
              <a:xfrm>
                <a:off x="1809206" y="1442149"/>
                <a:ext cx="8573589" cy="584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d>
                        <m:dPr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91EF5CE-9475-48DA-8E24-17DBA2138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206" y="1442149"/>
                <a:ext cx="8573589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7AEE5082-8CDF-47D4-91C9-2FEA0E788880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2124891"/>
                <a:ext cx="11228409" cy="4183835"/>
              </a:xfrm>
            </p:spPr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an </a:t>
                </a:r>
                <a:r>
                  <a:rPr lang="en-US" u="sng" dirty="0"/>
                  <a:t>unbiased</a:t>
                </a:r>
                <a:r>
                  <a:rPr lang="en-US" dirty="0"/>
                  <a:t> estimate,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guaranteed to converge to a local optimum </a:t>
                </a:r>
                <a:r>
                  <a:rPr lang="en-US" sz="2400" dirty="0"/>
                  <a:t>(under the usual stochastic approx. conditions for decreasing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RL method respects such condition (from tabular world)?</a:t>
                </a:r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7AEE5082-8CDF-47D4-91C9-2FEA0E788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2124891"/>
                <a:ext cx="11228409" cy="4183835"/>
              </a:xfrm>
              <a:blipFill>
                <a:blip r:embed="rId3"/>
                <a:stretch>
                  <a:fillRect l="-760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498CA4-57BE-4782-9040-D47801EA8492}"/>
                  </a:ext>
                </a:extLst>
              </p:cNvPr>
              <p:cNvSpPr txBox="1"/>
              <p:nvPr/>
            </p:nvSpPr>
            <p:spPr>
              <a:xfrm>
                <a:off x="4372997" y="2973977"/>
                <a:ext cx="34460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498CA4-57BE-4782-9040-D47801EA8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997" y="2973977"/>
                <a:ext cx="3446007" cy="430887"/>
              </a:xfrm>
              <a:prstGeom prst="rect">
                <a:avLst/>
              </a:prstGeom>
              <a:blipFill>
                <a:blip r:embed="rId4"/>
                <a:stretch>
                  <a:fillRect l="-883" t="-7042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9A357A-D1C4-42BF-BB15-679A4BA78B87}"/>
              </a:ext>
            </a:extLst>
          </p:cNvPr>
          <p:cNvSpPr/>
          <p:nvPr/>
        </p:nvSpPr>
        <p:spPr>
          <a:xfrm>
            <a:off x="5394810" y="415614"/>
            <a:ext cx="2172939" cy="926583"/>
          </a:xfrm>
          <a:custGeom>
            <a:avLst/>
            <a:gdLst>
              <a:gd name="connsiteX0" fmla="*/ 2172939 w 2172939"/>
              <a:gd name="connsiteY0" fmla="*/ 72066 h 926583"/>
              <a:gd name="connsiteX1" fmla="*/ 796984 w 2172939"/>
              <a:gd name="connsiteY1" fmla="*/ 72066 h 926583"/>
              <a:gd name="connsiteX2" fmla="*/ 100299 w 2172939"/>
              <a:gd name="connsiteY2" fmla="*/ 821003 h 926583"/>
              <a:gd name="connsiteX3" fmla="*/ 100299 w 2172939"/>
              <a:gd name="connsiteY3" fmla="*/ 699083 h 926583"/>
              <a:gd name="connsiteX4" fmla="*/ 4504 w 2172939"/>
              <a:gd name="connsiteY4" fmla="*/ 925506 h 926583"/>
              <a:gd name="connsiteX5" fmla="*/ 265761 w 2172939"/>
              <a:gd name="connsiteY5" fmla="*/ 768752 h 92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2939" h="926583">
                <a:moveTo>
                  <a:pt x="2172939" y="72066"/>
                </a:moveTo>
                <a:cubicBezTo>
                  <a:pt x="1657681" y="9654"/>
                  <a:pt x="1142424" y="-52757"/>
                  <a:pt x="796984" y="72066"/>
                </a:cubicBezTo>
                <a:cubicBezTo>
                  <a:pt x="451544" y="196889"/>
                  <a:pt x="216413" y="716500"/>
                  <a:pt x="100299" y="821003"/>
                </a:cubicBezTo>
                <a:cubicBezTo>
                  <a:pt x="-15815" y="925506"/>
                  <a:pt x="116265" y="681666"/>
                  <a:pt x="100299" y="699083"/>
                </a:cubicBezTo>
                <a:cubicBezTo>
                  <a:pt x="84333" y="716500"/>
                  <a:pt x="-23073" y="913895"/>
                  <a:pt x="4504" y="925506"/>
                </a:cubicBezTo>
                <a:cubicBezTo>
                  <a:pt x="32081" y="937117"/>
                  <a:pt x="148921" y="852934"/>
                  <a:pt x="265761" y="76875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8BDE36-14D1-42CC-B92A-5319ACAB852A}"/>
                  </a:ext>
                </a:extLst>
              </p:cNvPr>
              <p:cNvSpPr txBox="1"/>
              <p:nvPr/>
            </p:nvSpPr>
            <p:spPr>
              <a:xfrm>
                <a:off x="7724502" y="235131"/>
                <a:ext cx="42227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Monte-Carlo: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  <a:ea typeface="Cambria Math" panose="02040503050406030204" pitchFamily="18" charset="0"/>
                </a:endParaRPr>
              </a:p>
              <a:p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TD(0): 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acc>
                    <m:d>
                      <m:d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8BDE36-14D1-42CC-B92A-5319ACAB8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02" y="235131"/>
                <a:ext cx="4222749" cy="646331"/>
              </a:xfrm>
              <a:prstGeom prst="rect">
                <a:avLst/>
              </a:prstGeom>
              <a:blipFill>
                <a:blip r:embed="rId5"/>
                <a:stretch>
                  <a:fillRect l="-1154" t="-3774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B5FEC452-A456-47DA-BEAA-066CD515621F}"/>
              </a:ext>
            </a:extLst>
          </p:cNvPr>
          <p:cNvSpPr/>
          <p:nvPr/>
        </p:nvSpPr>
        <p:spPr>
          <a:xfrm>
            <a:off x="9971315" y="277526"/>
            <a:ext cx="243840" cy="200337"/>
          </a:xfrm>
          <a:prstGeom prst="star5">
            <a:avLst/>
          </a:prstGeom>
          <a:solidFill>
            <a:schemeClr val="tx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F30F0A6A-8ACF-4A84-AA79-606EC4DFFB03}"/>
              </a:ext>
            </a:extLst>
          </p:cNvPr>
          <p:cNvSpPr/>
          <p:nvPr/>
        </p:nvSpPr>
        <p:spPr>
          <a:xfrm>
            <a:off x="170689" y="5446063"/>
            <a:ext cx="243840" cy="200337"/>
          </a:xfrm>
          <a:prstGeom prst="star5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902A16-CBD8-4E68-AE8A-6C6EBC228930}"/>
              </a:ext>
            </a:extLst>
          </p:cNvPr>
          <p:cNvSpPr/>
          <p:nvPr/>
        </p:nvSpPr>
        <p:spPr>
          <a:xfrm>
            <a:off x="10572211" y="477863"/>
            <a:ext cx="1149109" cy="401042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EB397A-F958-469D-A987-EB778C9C3EC5}"/>
              </a:ext>
            </a:extLst>
          </p:cNvPr>
          <p:cNvSpPr/>
          <p:nvPr/>
        </p:nvSpPr>
        <p:spPr>
          <a:xfrm>
            <a:off x="11110978" y="878076"/>
            <a:ext cx="358215" cy="985558"/>
          </a:xfrm>
          <a:custGeom>
            <a:avLst/>
            <a:gdLst>
              <a:gd name="connsiteX0" fmla="*/ 358215 w 358215"/>
              <a:gd name="connsiteY0" fmla="*/ 985558 h 985558"/>
              <a:gd name="connsiteX1" fmla="*/ 9873 w 358215"/>
              <a:gd name="connsiteY1" fmla="*/ 550130 h 985558"/>
              <a:gd name="connsiteX2" fmla="*/ 88250 w 358215"/>
              <a:gd name="connsiteY2" fmla="*/ 45033 h 985558"/>
              <a:gd name="connsiteX3" fmla="*/ 9873 w 358215"/>
              <a:gd name="connsiteY3" fmla="*/ 132118 h 985558"/>
              <a:gd name="connsiteX4" fmla="*/ 105667 w 358215"/>
              <a:gd name="connsiteY4" fmla="*/ 1490 h 985558"/>
              <a:gd name="connsiteX5" fmla="*/ 149210 w 358215"/>
              <a:gd name="connsiteY5" fmla="*/ 236621 h 98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215" h="985558">
                <a:moveTo>
                  <a:pt x="358215" y="985558"/>
                </a:moveTo>
                <a:cubicBezTo>
                  <a:pt x="206541" y="846221"/>
                  <a:pt x="54867" y="706884"/>
                  <a:pt x="9873" y="550130"/>
                </a:cubicBezTo>
                <a:cubicBezTo>
                  <a:pt x="-35121" y="393376"/>
                  <a:pt x="88250" y="114702"/>
                  <a:pt x="88250" y="45033"/>
                </a:cubicBezTo>
                <a:cubicBezTo>
                  <a:pt x="88250" y="-24636"/>
                  <a:pt x="6970" y="139375"/>
                  <a:pt x="9873" y="132118"/>
                </a:cubicBezTo>
                <a:cubicBezTo>
                  <a:pt x="12776" y="124861"/>
                  <a:pt x="82444" y="-15927"/>
                  <a:pt x="105667" y="1490"/>
                </a:cubicBezTo>
                <a:cubicBezTo>
                  <a:pt x="128890" y="18907"/>
                  <a:pt x="139050" y="127764"/>
                  <a:pt x="149210" y="236621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06EAB8-E1F4-42F0-A200-437CB6567377}"/>
              </a:ext>
            </a:extLst>
          </p:cNvPr>
          <p:cNvSpPr txBox="1"/>
          <p:nvPr/>
        </p:nvSpPr>
        <p:spPr>
          <a:xfrm>
            <a:off x="11398617" y="1753002"/>
            <a:ext cx="74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Bias!</a:t>
            </a:r>
          </a:p>
        </p:txBody>
      </p:sp>
    </p:spTree>
    <p:extLst>
      <p:ext uri="{BB962C8B-B14F-4D97-AF65-F5344CB8AC3E}">
        <p14:creationId xmlns:p14="http://schemas.microsoft.com/office/powerpoint/2010/main" val="22848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3" grpId="0" animBg="1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2A232C-514F-4048-9C78-1EFA705C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07" y="1602071"/>
            <a:ext cx="10320786" cy="36538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AC644-C0A8-43D9-AD88-F22C5EFE6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18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3612-52D5-4658-B5B9-402FAA4EC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8440B-3765-4A98-86EB-DE357709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Objective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889D00-C93E-401D-978F-4E5FBCB90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Monte-Carlo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417FE8-AA66-4BCF-A227-DFCED9F5AFC5}"/>
              </a:ext>
            </a:extLst>
          </p:cNvPr>
          <p:cNvSpPr/>
          <p:nvPr/>
        </p:nvSpPr>
        <p:spPr>
          <a:xfrm>
            <a:off x="1942011" y="4650377"/>
            <a:ext cx="330926" cy="33092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476BCB7-296F-43F7-BE7E-3F5371FF846D}"/>
              </a:ext>
            </a:extLst>
          </p:cNvPr>
          <p:cNvSpPr/>
          <p:nvPr/>
        </p:nvSpPr>
        <p:spPr>
          <a:xfrm>
            <a:off x="2027704" y="5036197"/>
            <a:ext cx="767747" cy="659209"/>
          </a:xfrm>
          <a:custGeom>
            <a:avLst/>
            <a:gdLst>
              <a:gd name="connsiteX0" fmla="*/ 767747 w 767747"/>
              <a:gd name="connsiteY0" fmla="*/ 659209 h 659209"/>
              <a:gd name="connsiteX1" fmla="*/ 210399 w 767747"/>
              <a:gd name="connsiteY1" fmla="*/ 545997 h 659209"/>
              <a:gd name="connsiteX2" fmla="*/ 62353 w 767747"/>
              <a:gd name="connsiteY2" fmla="*/ 14774 h 659209"/>
              <a:gd name="connsiteX3" fmla="*/ 1393 w 767747"/>
              <a:gd name="connsiteY3" fmla="*/ 136694 h 659209"/>
              <a:gd name="connsiteX4" fmla="*/ 36227 w 767747"/>
              <a:gd name="connsiteY4" fmla="*/ 14774 h 659209"/>
              <a:gd name="connsiteX5" fmla="*/ 210399 w 767747"/>
              <a:gd name="connsiteY5" fmla="*/ 171529 h 65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7747" h="659209">
                <a:moveTo>
                  <a:pt x="767747" y="659209"/>
                </a:moveTo>
                <a:cubicBezTo>
                  <a:pt x="547856" y="656306"/>
                  <a:pt x="327965" y="653403"/>
                  <a:pt x="210399" y="545997"/>
                </a:cubicBezTo>
                <a:cubicBezTo>
                  <a:pt x="92833" y="438591"/>
                  <a:pt x="97187" y="82991"/>
                  <a:pt x="62353" y="14774"/>
                </a:cubicBezTo>
                <a:cubicBezTo>
                  <a:pt x="27519" y="-53443"/>
                  <a:pt x="5747" y="136694"/>
                  <a:pt x="1393" y="136694"/>
                </a:cubicBezTo>
                <a:cubicBezTo>
                  <a:pt x="-2961" y="136694"/>
                  <a:pt x="1393" y="8968"/>
                  <a:pt x="36227" y="14774"/>
                </a:cubicBezTo>
                <a:cubicBezTo>
                  <a:pt x="71061" y="20580"/>
                  <a:pt x="140730" y="96054"/>
                  <a:pt x="210399" y="17152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04553-1FB3-4BF9-A37D-7D21BCEE97DB}"/>
              </a:ext>
            </a:extLst>
          </p:cNvPr>
          <p:cNvSpPr txBox="1"/>
          <p:nvPr/>
        </p:nvSpPr>
        <p:spPr>
          <a:xfrm>
            <a:off x="2795451" y="5365801"/>
            <a:ext cx="342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 are not updating the value function anymore, but the weights instead.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35B1C82-0ABE-42DF-B4D4-52F6A3D7697F}"/>
              </a:ext>
            </a:extLst>
          </p:cNvPr>
          <p:cNvSpPr/>
          <p:nvPr/>
        </p:nvSpPr>
        <p:spPr>
          <a:xfrm>
            <a:off x="6374611" y="4684951"/>
            <a:ext cx="1219263" cy="618569"/>
          </a:xfrm>
          <a:custGeom>
            <a:avLst/>
            <a:gdLst>
              <a:gd name="connsiteX0" fmla="*/ 1219263 w 1219263"/>
              <a:gd name="connsiteY0" fmla="*/ 618569 h 618569"/>
              <a:gd name="connsiteX1" fmla="*/ 757709 w 1219263"/>
              <a:gd name="connsiteY1" fmla="*/ 209266 h 618569"/>
              <a:gd name="connsiteX2" fmla="*/ 61023 w 1219263"/>
              <a:gd name="connsiteY2" fmla="*/ 122180 h 618569"/>
              <a:gd name="connsiteX3" fmla="*/ 209069 w 1219263"/>
              <a:gd name="connsiteY3" fmla="*/ 260 h 618569"/>
              <a:gd name="connsiteX4" fmla="*/ 63 w 1219263"/>
              <a:gd name="connsiteY4" fmla="*/ 157015 h 618569"/>
              <a:gd name="connsiteX5" fmla="*/ 191652 w 1219263"/>
              <a:gd name="connsiteY5" fmla="*/ 244100 h 61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63" h="618569">
                <a:moveTo>
                  <a:pt x="1219263" y="618569"/>
                </a:moveTo>
                <a:cubicBezTo>
                  <a:pt x="1085006" y="455283"/>
                  <a:pt x="950749" y="291997"/>
                  <a:pt x="757709" y="209266"/>
                </a:cubicBezTo>
                <a:cubicBezTo>
                  <a:pt x="564669" y="126535"/>
                  <a:pt x="152463" y="157014"/>
                  <a:pt x="61023" y="122180"/>
                </a:cubicBezTo>
                <a:cubicBezTo>
                  <a:pt x="-30417" y="87346"/>
                  <a:pt x="219229" y="-5546"/>
                  <a:pt x="209069" y="260"/>
                </a:cubicBezTo>
                <a:cubicBezTo>
                  <a:pt x="198909" y="6066"/>
                  <a:pt x="2966" y="116375"/>
                  <a:pt x="63" y="157015"/>
                </a:cubicBezTo>
                <a:cubicBezTo>
                  <a:pt x="-2840" y="197655"/>
                  <a:pt x="94406" y="220877"/>
                  <a:pt x="191652" y="24410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01286-C1AC-4E0C-B2CA-52BB4B2851BF}"/>
              </a:ext>
            </a:extLst>
          </p:cNvPr>
          <p:cNvSpPr txBox="1"/>
          <p:nvPr/>
        </p:nvSpPr>
        <p:spPr>
          <a:xfrm>
            <a:off x="7167153" y="5365801"/>
            <a:ext cx="161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By making use of SGD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5ED9F6-F026-4E09-83E7-8CFA3102BB73}"/>
              </a:ext>
            </a:extLst>
          </p:cNvPr>
          <p:cNvSpPr/>
          <p:nvPr/>
        </p:nvSpPr>
        <p:spPr>
          <a:xfrm>
            <a:off x="6809941" y="2629989"/>
            <a:ext cx="714424" cy="182880"/>
          </a:xfrm>
          <a:custGeom>
            <a:avLst/>
            <a:gdLst>
              <a:gd name="connsiteX0" fmla="*/ 714424 w 714424"/>
              <a:gd name="connsiteY0" fmla="*/ 61037 h 182957"/>
              <a:gd name="connsiteX1" fmla="*/ 96115 w 714424"/>
              <a:gd name="connsiteY1" fmla="*/ 87163 h 182957"/>
              <a:gd name="connsiteX2" fmla="*/ 270286 w 714424"/>
              <a:gd name="connsiteY2" fmla="*/ 77 h 182957"/>
              <a:gd name="connsiteX3" fmla="*/ 321 w 714424"/>
              <a:gd name="connsiteY3" fmla="*/ 104580 h 182957"/>
              <a:gd name="connsiteX4" fmla="*/ 226744 w 714424"/>
              <a:gd name="connsiteY4" fmla="*/ 182957 h 18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424" h="182957">
                <a:moveTo>
                  <a:pt x="714424" y="61037"/>
                </a:moveTo>
                <a:cubicBezTo>
                  <a:pt x="442281" y="79180"/>
                  <a:pt x="170138" y="97323"/>
                  <a:pt x="96115" y="87163"/>
                </a:cubicBezTo>
                <a:cubicBezTo>
                  <a:pt x="22092" y="77003"/>
                  <a:pt x="286252" y="-2826"/>
                  <a:pt x="270286" y="77"/>
                </a:cubicBezTo>
                <a:cubicBezTo>
                  <a:pt x="254320" y="2980"/>
                  <a:pt x="7578" y="74100"/>
                  <a:pt x="321" y="104580"/>
                </a:cubicBezTo>
                <a:cubicBezTo>
                  <a:pt x="-6936" y="135060"/>
                  <a:pt x="109904" y="159008"/>
                  <a:pt x="226744" y="182957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0AA1973-94D2-4BDD-A2DC-0A55D375AB0D}"/>
                  </a:ext>
                </a:extLst>
              </p14:cNvPr>
              <p14:cNvContentPartPr/>
              <p14:nvPr/>
            </p14:nvContentPartPr>
            <p14:xfrm>
              <a:off x="2455560" y="2733977"/>
              <a:ext cx="2415240" cy="5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0AA1973-94D2-4BDD-A2DC-0A55D375AB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3560" y="2590337"/>
                <a:ext cx="2558880" cy="3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32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 animBg="1"/>
      <p:bldP spid="13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641F6-2E77-47F2-910E-563ABBD0C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00" y="1602000"/>
            <a:ext cx="10321200" cy="49702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AC644-C0A8-43D9-AD88-F22C5EFE6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19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3612-52D5-4658-B5B9-402FAA4EC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8440B-3765-4A98-86EB-DE357709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Objective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889D00-C93E-401D-978F-4E5FBCB90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TD(0)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99CAB3-6D5A-4405-AB5D-71095F376BF9}"/>
              </a:ext>
            </a:extLst>
          </p:cNvPr>
          <p:cNvSpPr/>
          <p:nvPr/>
        </p:nvSpPr>
        <p:spPr>
          <a:xfrm>
            <a:off x="3431177" y="5320937"/>
            <a:ext cx="1724297" cy="496389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839EC-8A6E-4937-96F3-7CC5644A9404}"/>
                  </a:ext>
                </a:extLst>
              </p:cNvPr>
              <p:cNvSpPr txBox="1"/>
              <p:nvPr/>
            </p:nvSpPr>
            <p:spPr>
              <a:xfrm>
                <a:off x="6923314" y="3857897"/>
                <a:ext cx="3361509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Note that we are not taking in account the effect of changing the weight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on the target</a:t>
                </a:r>
              </a:p>
              <a:p>
                <a:pPr algn="l"/>
                <a:r>
                  <a:rPr lang="en-US" sz="16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(that’s why it is called semi-gradient method)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E839EC-8A6E-4937-96F3-7CC5644A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314" y="3857897"/>
                <a:ext cx="3361509" cy="1415772"/>
              </a:xfrm>
              <a:prstGeom prst="rect">
                <a:avLst/>
              </a:prstGeom>
              <a:blipFill>
                <a:blip r:embed="rId3"/>
                <a:stretch>
                  <a:fillRect l="-1633" t="-2155" r="-1996" b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hlinkClick r:id="rId4" action="ppaction://hlinksldjump"/>
            <a:extLst>
              <a:ext uri="{FF2B5EF4-FFF2-40B4-BE49-F238E27FC236}">
                <a16:creationId xmlns:a16="http://schemas.microsoft.com/office/drawing/2014/main" id="{9D53AE96-D585-4F1B-BF43-B476512DB687}"/>
              </a:ext>
            </a:extLst>
          </p:cNvPr>
          <p:cNvSpPr/>
          <p:nvPr/>
        </p:nvSpPr>
        <p:spPr>
          <a:xfrm>
            <a:off x="10040983" y="574766"/>
            <a:ext cx="1018903" cy="400594"/>
          </a:xfrm>
          <a:prstGeom prst="rightArrow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6FF8F-B8ED-40DD-B9FC-29507D06DFAF}"/>
              </a:ext>
            </a:extLst>
          </p:cNvPr>
          <p:cNvSpPr txBox="1"/>
          <p:nvPr/>
        </p:nvSpPr>
        <p:spPr>
          <a:xfrm>
            <a:off x="8752114" y="338631"/>
            <a:ext cx="1149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Back to the eq. if necessary</a:t>
            </a:r>
          </a:p>
        </p:txBody>
      </p:sp>
    </p:spTree>
    <p:extLst>
      <p:ext uri="{BB962C8B-B14F-4D97-AF65-F5344CB8AC3E}">
        <p14:creationId xmlns:p14="http://schemas.microsoft.com/office/powerpoint/2010/main" val="66921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85FFCF2-A3C1-4972-9E96-3865A035FF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7" r="26777"/>
          <a:stretch>
            <a:fillRect/>
          </a:stretch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5DF0-4141-430E-9902-9597B82F2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3C55E-7EF4-449B-8987-EAB2BEFC0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2C1177-18B0-4BB6-AF47-A11065BFC4A3}"/>
                  </a:ext>
                </a:extLst>
              </p:cNvPr>
              <p:cNvSpPr txBox="1"/>
              <p:nvPr/>
            </p:nvSpPr>
            <p:spPr>
              <a:xfrm>
                <a:off x="2212022" y="1741209"/>
                <a:ext cx="92551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2C1177-18B0-4BB6-AF47-A11065BFC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022" y="1741209"/>
                <a:ext cx="92551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033E50-6BD2-4276-B612-05B133AB0346}"/>
                  </a:ext>
                </a:extLst>
              </p:cNvPr>
              <p:cNvSpPr txBox="1"/>
              <p:nvPr/>
            </p:nvSpPr>
            <p:spPr>
              <a:xfrm>
                <a:off x="2212022" y="2383967"/>
                <a:ext cx="16344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033E50-6BD2-4276-B612-05B133AB0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022" y="2383967"/>
                <a:ext cx="163442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9D9340D-E979-409C-A904-9F47972683D0}"/>
              </a:ext>
            </a:extLst>
          </p:cNvPr>
          <p:cNvSpPr/>
          <p:nvPr/>
        </p:nvSpPr>
        <p:spPr>
          <a:xfrm>
            <a:off x="3317963" y="1184363"/>
            <a:ext cx="1976852" cy="1036320"/>
          </a:xfrm>
          <a:custGeom>
            <a:avLst/>
            <a:gdLst>
              <a:gd name="connsiteX0" fmla="*/ 1976852 w 1976852"/>
              <a:gd name="connsiteY0" fmla="*/ 0 h 1036320"/>
              <a:gd name="connsiteX1" fmla="*/ 1602383 w 1976852"/>
              <a:gd name="connsiteY1" fmla="*/ 696686 h 1036320"/>
              <a:gd name="connsiteX2" fmla="*/ 130635 w 1976852"/>
              <a:gd name="connsiteY2" fmla="*/ 905692 h 1036320"/>
              <a:gd name="connsiteX3" fmla="*/ 252555 w 1976852"/>
              <a:gd name="connsiteY3" fmla="*/ 818606 h 1036320"/>
              <a:gd name="connsiteX4" fmla="*/ 6 w 1976852"/>
              <a:gd name="connsiteY4" fmla="*/ 905692 h 1036320"/>
              <a:gd name="connsiteX5" fmla="*/ 261263 w 1976852"/>
              <a:gd name="connsiteY5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6852" h="1036320">
                <a:moveTo>
                  <a:pt x="1976852" y="0"/>
                </a:moveTo>
                <a:cubicBezTo>
                  <a:pt x="1943469" y="272868"/>
                  <a:pt x="1910086" y="545737"/>
                  <a:pt x="1602383" y="696686"/>
                </a:cubicBezTo>
                <a:cubicBezTo>
                  <a:pt x="1294680" y="847635"/>
                  <a:pt x="355606" y="885372"/>
                  <a:pt x="130635" y="905692"/>
                </a:cubicBezTo>
                <a:cubicBezTo>
                  <a:pt x="-94336" y="926012"/>
                  <a:pt x="274326" y="818606"/>
                  <a:pt x="252555" y="818606"/>
                </a:cubicBezTo>
                <a:cubicBezTo>
                  <a:pt x="230784" y="818606"/>
                  <a:pt x="-1445" y="869406"/>
                  <a:pt x="6" y="905692"/>
                </a:cubicBezTo>
                <a:cubicBezTo>
                  <a:pt x="1457" y="941978"/>
                  <a:pt x="131360" y="989149"/>
                  <a:pt x="261263" y="103632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A86F4-3E49-47D8-9675-D6CEEBDD3ECB}"/>
              </a:ext>
            </a:extLst>
          </p:cNvPr>
          <p:cNvSpPr/>
          <p:nvPr/>
        </p:nvSpPr>
        <p:spPr>
          <a:xfrm>
            <a:off x="3926484" y="2542781"/>
            <a:ext cx="1663962" cy="670679"/>
          </a:xfrm>
          <a:custGeom>
            <a:avLst/>
            <a:gdLst>
              <a:gd name="connsiteX0" fmla="*/ 1647005 w 1663962"/>
              <a:gd name="connsiteY0" fmla="*/ 670679 h 670679"/>
              <a:gd name="connsiteX1" fmla="*/ 1438000 w 1663962"/>
              <a:gd name="connsiteY1" fmla="*/ 78496 h 670679"/>
              <a:gd name="connsiteX2" fmla="*/ 62045 w 1663962"/>
              <a:gd name="connsiteY2" fmla="*/ 61079 h 670679"/>
              <a:gd name="connsiteX3" fmla="*/ 340720 w 1663962"/>
              <a:gd name="connsiteY3" fmla="*/ 119 h 670679"/>
              <a:gd name="connsiteX4" fmla="*/ 1085 w 1663962"/>
              <a:gd name="connsiteY4" fmla="*/ 78496 h 670679"/>
              <a:gd name="connsiteX5" fmla="*/ 253634 w 1663962"/>
              <a:gd name="connsiteY5" fmla="*/ 182999 h 67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3962" h="670679">
                <a:moveTo>
                  <a:pt x="1647005" y="670679"/>
                </a:moveTo>
                <a:cubicBezTo>
                  <a:pt x="1674582" y="425387"/>
                  <a:pt x="1702160" y="180096"/>
                  <a:pt x="1438000" y="78496"/>
                </a:cubicBezTo>
                <a:cubicBezTo>
                  <a:pt x="1173840" y="-23104"/>
                  <a:pt x="244925" y="74142"/>
                  <a:pt x="62045" y="61079"/>
                </a:cubicBezTo>
                <a:cubicBezTo>
                  <a:pt x="-120835" y="48016"/>
                  <a:pt x="350880" y="-2784"/>
                  <a:pt x="340720" y="119"/>
                </a:cubicBezTo>
                <a:cubicBezTo>
                  <a:pt x="330560" y="3022"/>
                  <a:pt x="15599" y="48016"/>
                  <a:pt x="1085" y="78496"/>
                </a:cubicBezTo>
                <a:cubicBezTo>
                  <a:pt x="-13429" y="108976"/>
                  <a:pt x="120102" y="145987"/>
                  <a:pt x="253634" y="18299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89398-C222-44A1-879A-C3A462A5B984}"/>
              </a:ext>
            </a:extLst>
          </p:cNvPr>
          <p:cNvSpPr txBox="1"/>
          <p:nvPr/>
        </p:nvSpPr>
        <p:spPr>
          <a:xfrm>
            <a:off x="4889406" y="784253"/>
            <a:ext cx="140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State-space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BEE42-6D21-4F60-A671-A222E9CCBEE7}"/>
              </a:ext>
            </a:extLst>
          </p:cNvPr>
          <p:cNvSpPr txBox="1"/>
          <p:nvPr/>
        </p:nvSpPr>
        <p:spPr>
          <a:xfrm>
            <a:off x="4942749" y="3327161"/>
            <a:ext cx="1663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Action-space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F7606E-0B85-4611-AABB-0D70A274D01C}"/>
              </a:ext>
            </a:extLst>
          </p:cNvPr>
          <p:cNvSpPr txBox="1"/>
          <p:nvPr/>
        </p:nvSpPr>
        <p:spPr>
          <a:xfrm>
            <a:off x="-53429" y="984308"/>
            <a:ext cx="271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Represents how your environment ‘looks like‘</a:t>
            </a:r>
          </a:p>
          <a:p>
            <a:pPr algn="ctr"/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(board position in chess)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06556AF-454D-450F-B57F-79EC055096DA}"/>
              </a:ext>
            </a:extLst>
          </p:cNvPr>
          <p:cNvSpPr/>
          <p:nvPr/>
        </p:nvSpPr>
        <p:spPr>
          <a:xfrm>
            <a:off x="1233401" y="1846215"/>
            <a:ext cx="997100" cy="362741"/>
          </a:xfrm>
          <a:custGeom>
            <a:avLst/>
            <a:gdLst>
              <a:gd name="connsiteX0" fmla="*/ 64178 w 997100"/>
              <a:gd name="connsiteY0" fmla="*/ 0 h 362741"/>
              <a:gd name="connsiteX1" fmla="*/ 90304 w 997100"/>
              <a:gd name="connsiteY1" fmla="*/ 357051 h 362741"/>
              <a:gd name="connsiteX2" fmla="*/ 935036 w 997100"/>
              <a:gd name="connsiteY2" fmla="*/ 217714 h 362741"/>
              <a:gd name="connsiteX3" fmla="*/ 821824 w 997100"/>
              <a:gd name="connsiteY3" fmla="*/ 191588 h 362741"/>
              <a:gd name="connsiteX4" fmla="*/ 995996 w 997100"/>
              <a:gd name="connsiteY4" fmla="*/ 200297 h 362741"/>
              <a:gd name="connsiteX5" fmla="*/ 882784 w 997100"/>
              <a:gd name="connsiteY5" fmla="*/ 348342 h 36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100" h="362741">
                <a:moveTo>
                  <a:pt x="64178" y="0"/>
                </a:moveTo>
                <a:cubicBezTo>
                  <a:pt x="4669" y="160382"/>
                  <a:pt x="-54839" y="320765"/>
                  <a:pt x="90304" y="357051"/>
                </a:cubicBezTo>
                <a:cubicBezTo>
                  <a:pt x="235447" y="393337"/>
                  <a:pt x="813116" y="245291"/>
                  <a:pt x="935036" y="217714"/>
                </a:cubicBezTo>
                <a:cubicBezTo>
                  <a:pt x="1056956" y="190137"/>
                  <a:pt x="811664" y="194491"/>
                  <a:pt x="821824" y="191588"/>
                </a:cubicBezTo>
                <a:cubicBezTo>
                  <a:pt x="831984" y="188685"/>
                  <a:pt x="985836" y="174171"/>
                  <a:pt x="995996" y="200297"/>
                </a:cubicBezTo>
                <a:cubicBezTo>
                  <a:pt x="1006156" y="226423"/>
                  <a:pt x="944470" y="287382"/>
                  <a:pt x="882784" y="34834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DB0911-7C9D-4799-8D0A-38DE9EA9EC89}"/>
              </a:ext>
            </a:extLst>
          </p:cNvPr>
          <p:cNvSpPr txBox="1"/>
          <p:nvPr/>
        </p:nvSpPr>
        <p:spPr>
          <a:xfrm>
            <a:off x="172827" y="3204046"/>
            <a:ext cx="2370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Represents the ‘moves’ you can make</a:t>
            </a:r>
          </a:p>
          <a:p>
            <a:pPr algn="ctr"/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(moving the queen according to the game rules)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0D38E4-E661-429D-AACB-A83CAF80ACF3}"/>
              </a:ext>
            </a:extLst>
          </p:cNvPr>
          <p:cNvSpPr/>
          <p:nvPr/>
        </p:nvSpPr>
        <p:spPr>
          <a:xfrm>
            <a:off x="862389" y="2525235"/>
            <a:ext cx="1375716" cy="653391"/>
          </a:xfrm>
          <a:custGeom>
            <a:avLst/>
            <a:gdLst>
              <a:gd name="connsiteX0" fmla="*/ 348105 w 1375716"/>
              <a:gd name="connsiteY0" fmla="*/ 653391 h 653391"/>
              <a:gd name="connsiteX1" fmla="*/ 52013 w 1375716"/>
              <a:gd name="connsiteY1" fmla="*/ 200545 h 653391"/>
              <a:gd name="connsiteX2" fmla="*/ 1288630 w 1375716"/>
              <a:gd name="connsiteY2" fmla="*/ 122168 h 653391"/>
              <a:gd name="connsiteX3" fmla="*/ 1166710 w 1375716"/>
              <a:gd name="connsiteY3" fmla="*/ 248 h 653391"/>
              <a:gd name="connsiteX4" fmla="*/ 1375716 w 1375716"/>
              <a:gd name="connsiteY4" fmla="*/ 96042 h 653391"/>
              <a:gd name="connsiteX5" fmla="*/ 1166710 w 1375716"/>
              <a:gd name="connsiteY5" fmla="*/ 278922 h 65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5716" h="653391">
                <a:moveTo>
                  <a:pt x="348105" y="653391"/>
                </a:moveTo>
                <a:cubicBezTo>
                  <a:pt x="121682" y="471236"/>
                  <a:pt x="-104741" y="289082"/>
                  <a:pt x="52013" y="200545"/>
                </a:cubicBezTo>
                <a:cubicBezTo>
                  <a:pt x="208767" y="112008"/>
                  <a:pt x="1102847" y="155551"/>
                  <a:pt x="1288630" y="122168"/>
                </a:cubicBezTo>
                <a:cubicBezTo>
                  <a:pt x="1474413" y="88785"/>
                  <a:pt x="1152196" y="4602"/>
                  <a:pt x="1166710" y="248"/>
                </a:cubicBezTo>
                <a:cubicBezTo>
                  <a:pt x="1181224" y="-4106"/>
                  <a:pt x="1375716" y="49596"/>
                  <a:pt x="1375716" y="96042"/>
                </a:cubicBezTo>
                <a:cubicBezTo>
                  <a:pt x="1375716" y="142488"/>
                  <a:pt x="1271213" y="210705"/>
                  <a:pt x="1166710" y="27892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AE863B-D903-4A59-925A-2FBD08182EC8}"/>
              </a:ext>
            </a:extLst>
          </p:cNvPr>
          <p:cNvSpPr txBox="1"/>
          <p:nvPr/>
        </p:nvSpPr>
        <p:spPr>
          <a:xfrm>
            <a:off x="678194" y="4511524"/>
            <a:ext cx="566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RL computes iteratively a solution to the problem 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(winning the game)</a:t>
            </a:r>
            <a:endParaRPr lang="en-US" sz="2000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00878C1-87C0-4C76-9199-C098FED42D14}"/>
              </a:ext>
            </a:extLst>
          </p:cNvPr>
          <p:cNvSpPr/>
          <p:nvPr/>
        </p:nvSpPr>
        <p:spPr>
          <a:xfrm>
            <a:off x="3526971" y="4767384"/>
            <a:ext cx="966652" cy="74693"/>
          </a:xfrm>
          <a:custGeom>
            <a:avLst/>
            <a:gdLst>
              <a:gd name="connsiteX0" fmla="*/ 0 w 966652"/>
              <a:gd name="connsiteY0" fmla="*/ 39747 h 74693"/>
              <a:gd name="connsiteX1" fmla="*/ 148046 w 966652"/>
              <a:gd name="connsiteY1" fmla="*/ 48456 h 74693"/>
              <a:gd name="connsiteX2" fmla="*/ 235132 w 966652"/>
              <a:gd name="connsiteY2" fmla="*/ 74582 h 74693"/>
              <a:gd name="connsiteX3" fmla="*/ 383178 w 966652"/>
              <a:gd name="connsiteY3" fmla="*/ 57165 h 74693"/>
              <a:gd name="connsiteX4" fmla="*/ 574766 w 966652"/>
              <a:gd name="connsiteY4" fmla="*/ 39747 h 74693"/>
              <a:gd name="connsiteX5" fmla="*/ 748938 w 966652"/>
              <a:gd name="connsiteY5" fmla="*/ 4913 h 74693"/>
              <a:gd name="connsiteX6" fmla="*/ 905692 w 966652"/>
              <a:gd name="connsiteY6" fmla="*/ 4913 h 74693"/>
              <a:gd name="connsiteX7" fmla="*/ 966652 w 966652"/>
              <a:gd name="connsiteY7" fmla="*/ 48456 h 7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652" h="74693">
                <a:moveTo>
                  <a:pt x="0" y="39747"/>
                </a:moveTo>
                <a:cubicBezTo>
                  <a:pt x="54428" y="41198"/>
                  <a:pt x="108857" y="42650"/>
                  <a:pt x="148046" y="48456"/>
                </a:cubicBezTo>
                <a:cubicBezTo>
                  <a:pt x="187235" y="54262"/>
                  <a:pt x="195943" y="73131"/>
                  <a:pt x="235132" y="74582"/>
                </a:cubicBezTo>
                <a:cubicBezTo>
                  <a:pt x="274321" y="76033"/>
                  <a:pt x="326572" y="62971"/>
                  <a:pt x="383178" y="57165"/>
                </a:cubicBezTo>
                <a:cubicBezTo>
                  <a:pt x="439784" y="51359"/>
                  <a:pt x="513806" y="48456"/>
                  <a:pt x="574766" y="39747"/>
                </a:cubicBezTo>
                <a:cubicBezTo>
                  <a:pt x="635726" y="31038"/>
                  <a:pt x="693784" y="10719"/>
                  <a:pt x="748938" y="4913"/>
                </a:cubicBezTo>
                <a:cubicBezTo>
                  <a:pt x="804092" y="-893"/>
                  <a:pt x="869406" y="-2344"/>
                  <a:pt x="905692" y="4913"/>
                </a:cubicBezTo>
                <a:cubicBezTo>
                  <a:pt x="941978" y="12170"/>
                  <a:pt x="954315" y="30313"/>
                  <a:pt x="966652" y="4845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CC74BE-D57E-43B9-B918-C0AE9F564377}"/>
                  </a:ext>
                </a:extLst>
              </p:cNvPr>
              <p:cNvSpPr txBox="1"/>
              <p:nvPr/>
            </p:nvSpPr>
            <p:spPr>
              <a:xfrm>
                <a:off x="4993205" y="5092580"/>
                <a:ext cx="20346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policy </a:t>
                </a:r>
                <a:r>
                  <a:rPr lang="en-US" sz="16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(optimal)</a:t>
                </a:r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CC74BE-D57E-43B9-B918-C0AE9F564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205" y="5092580"/>
                <a:ext cx="2034612" cy="400110"/>
              </a:xfrm>
              <a:prstGeom prst="rect">
                <a:avLst/>
              </a:prstGeom>
              <a:blipFill>
                <a:blip r:embed="rId5"/>
                <a:stretch>
                  <a:fillRect t="-4545" r="-1198" b="-2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80442BB-7C82-40DB-B0FD-D0B51D2D7E17}"/>
              </a:ext>
            </a:extLst>
          </p:cNvPr>
          <p:cNvSpPr/>
          <p:nvPr/>
        </p:nvSpPr>
        <p:spPr>
          <a:xfrm>
            <a:off x="4449095" y="4871591"/>
            <a:ext cx="586706" cy="452691"/>
          </a:xfrm>
          <a:custGeom>
            <a:avLst/>
            <a:gdLst>
              <a:gd name="connsiteX0" fmla="*/ 586706 w 586706"/>
              <a:gd name="connsiteY0" fmla="*/ 435472 h 452691"/>
              <a:gd name="connsiteX1" fmla="*/ 177403 w 586706"/>
              <a:gd name="connsiteY1" fmla="*/ 409346 h 452691"/>
              <a:gd name="connsiteX2" fmla="*/ 20648 w 586706"/>
              <a:gd name="connsiteY2" fmla="*/ 61003 h 452691"/>
              <a:gd name="connsiteX3" fmla="*/ 11940 w 586706"/>
              <a:gd name="connsiteY3" fmla="*/ 174215 h 452691"/>
              <a:gd name="connsiteX4" fmla="*/ 11940 w 586706"/>
              <a:gd name="connsiteY4" fmla="*/ 43 h 452691"/>
              <a:gd name="connsiteX5" fmla="*/ 168694 w 586706"/>
              <a:gd name="connsiteY5" fmla="*/ 156798 h 45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06" h="452691">
                <a:moveTo>
                  <a:pt x="586706" y="435472"/>
                </a:moveTo>
                <a:cubicBezTo>
                  <a:pt x="429226" y="453614"/>
                  <a:pt x="271746" y="471757"/>
                  <a:pt x="177403" y="409346"/>
                </a:cubicBezTo>
                <a:cubicBezTo>
                  <a:pt x="83060" y="346935"/>
                  <a:pt x="48225" y="100191"/>
                  <a:pt x="20648" y="61003"/>
                </a:cubicBezTo>
                <a:cubicBezTo>
                  <a:pt x="-6929" y="21814"/>
                  <a:pt x="13391" y="184375"/>
                  <a:pt x="11940" y="174215"/>
                </a:cubicBezTo>
                <a:cubicBezTo>
                  <a:pt x="10489" y="164055"/>
                  <a:pt x="-14186" y="2946"/>
                  <a:pt x="11940" y="43"/>
                </a:cubicBezTo>
                <a:cubicBezTo>
                  <a:pt x="38066" y="-2860"/>
                  <a:pt x="138214" y="139381"/>
                  <a:pt x="168694" y="156798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6">
            <a:extLst>
              <a:ext uri="{FF2B5EF4-FFF2-40B4-BE49-F238E27FC236}">
                <a16:creationId xmlns:a16="http://schemas.microsoft.com/office/drawing/2014/main" id="{EA672FE6-FC3C-42BB-96F2-0FE9B7E532CB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Review &amp; Introduction</a:t>
            </a:r>
          </a:p>
        </p:txBody>
      </p:sp>
    </p:spTree>
    <p:extLst>
      <p:ext uri="{BB962C8B-B14F-4D97-AF65-F5344CB8AC3E}">
        <p14:creationId xmlns:p14="http://schemas.microsoft.com/office/powerpoint/2010/main" val="153960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8" grpId="0"/>
      <p:bldP spid="18" grpId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4" grpId="0" animBg="1"/>
      <p:bldP spid="25" grpId="0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A606-C3AF-4A95-AFE8-3E240898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20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E8FA5-7996-44A2-95BD-66B3C05E7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FB97C-D302-4E5B-BE7F-DDD3C9AB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Prediction Objective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7053CD-4B06-47AA-91D6-EA83EF8B9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1000-state Random Walk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B1A482-674B-4607-9BDC-592F4D9E5A77}"/>
              </a:ext>
            </a:extLst>
          </p:cNvPr>
          <p:cNvSpPr/>
          <p:nvPr/>
        </p:nvSpPr>
        <p:spPr>
          <a:xfrm>
            <a:off x="139337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Bradley Hand ITC" panose="03070402050302030203" pitchFamily="66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9057BD-BEEC-4BE0-8559-E6960FCDE500}"/>
              </a:ext>
            </a:extLst>
          </p:cNvPr>
          <p:cNvSpPr/>
          <p:nvPr/>
        </p:nvSpPr>
        <p:spPr>
          <a:xfrm>
            <a:off x="2486297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8C03E1-7D44-4EE1-85A6-F8E25959CFCD}"/>
              </a:ext>
            </a:extLst>
          </p:cNvPr>
          <p:cNvSpPr/>
          <p:nvPr/>
        </p:nvSpPr>
        <p:spPr>
          <a:xfrm>
            <a:off x="3579223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BCA677-0EE0-485E-8C40-05181BC08664}"/>
              </a:ext>
            </a:extLst>
          </p:cNvPr>
          <p:cNvSpPr/>
          <p:nvPr/>
        </p:nvSpPr>
        <p:spPr>
          <a:xfrm>
            <a:off x="7606939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950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CBB3DA-E380-4E31-AAB6-28EE17CA4CEB}"/>
              </a:ext>
            </a:extLst>
          </p:cNvPr>
          <p:cNvSpPr/>
          <p:nvPr/>
        </p:nvSpPr>
        <p:spPr>
          <a:xfrm>
            <a:off x="8699865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E9B73A-BCB0-4E56-B0B4-0F42DCF210F4}"/>
              </a:ext>
            </a:extLst>
          </p:cNvPr>
          <p:cNvSpPr/>
          <p:nvPr/>
        </p:nvSpPr>
        <p:spPr>
          <a:xfrm>
            <a:off x="979279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EC31A6-4771-453A-830A-2779103DC7C8}"/>
              </a:ext>
            </a:extLst>
          </p:cNvPr>
          <p:cNvSpPr/>
          <p:nvPr/>
        </p:nvSpPr>
        <p:spPr>
          <a:xfrm>
            <a:off x="300445" y="1828800"/>
            <a:ext cx="670560" cy="6705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8C1CA3-B278-4963-B472-FBA70DF1546A}"/>
              </a:ext>
            </a:extLst>
          </p:cNvPr>
          <p:cNvSpPr/>
          <p:nvPr/>
        </p:nvSpPr>
        <p:spPr>
          <a:xfrm>
            <a:off x="10885717" y="1828800"/>
            <a:ext cx="670560" cy="6705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C093EF-1F0D-432F-9120-BBD58F9F2E34}"/>
              </a:ext>
            </a:extLst>
          </p:cNvPr>
          <p:cNvSpPr/>
          <p:nvPr/>
        </p:nvSpPr>
        <p:spPr>
          <a:xfrm>
            <a:off x="559308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500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8C0F75-E4EF-4669-8444-2337E0C3F241}"/>
              </a:ext>
            </a:extLst>
          </p:cNvPr>
          <p:cNvCxnSpPr>
            <a:stCxn id="7" idx="2"/>
            <a:endCxn id="17" idx="3"/>
          </p:cNvCxnSpPr>
          <p:nvPr/>
        </p:nvCxnSpPr>
        <p:spPr>
          <a:xfrm flipH="1">
            <a:off x="971005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B371CC-2CAD-469C-98E0-B95D455760CD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206393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DDEC17-3658-4841-9546-BF287C1591A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156857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D3BBEC-C78E-4A42-B4FB-C9F750335BCD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249783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4ED73D-BEA6-4979-9C5F-208C8ABA23AB}"/>
              </a:ext>
            </a:extLst>
          </p:cNvPr>
          <p:cNvCxnSpPr>
            <a:cxnSpLocks/>
          </p:cNvCxnSpPr>
          <p:nvPr/>
        </p:nvCxnSpPr>
        <p:spPr>
          <a:xfrm>
            <a:off x="5170715" y="2164081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F07996-B3EC-448F-83D9-B382D6C9B9F4}"/>
              </a:ext>
            </a:extLst>
          </p:cNvPr>
          <p:cNvCxnSpPr>
            <a:cxnSpLocks/>
          </p:cNvCxnSpPr>
          <p:nvPr/>
        </p:nvCxnSpPr>
        <p:spPr>
          <a:xfrm>
            <a:off x="626364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133CA0-185A-4704-8223-06BF0464E626}"/>
              </a:ext>
            </a:extLst>
          </p:cNvPr>
          <p:cNvCxnSpPr>
            <a:cxnSpLocks/>
          </p:cNvCxnSpPr>
          <p:nvPr/>
        </p:nvCxnSpPr>
        <p:spPr>
          <a:xfrm>
            <a:off x="7184573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8B83A6-5695-4AE0-B7F7-25D867792AE5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8277499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3C96B0-FDC9-4BE7-9074-52D55C3C521C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9370425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0D64E2-050F-48C6-9354-4D3994464D23}"/>
              </a:ext>
            </a:extLst>
          </p:cNvPr>
          <p:cNvCxnSpPr>
            <a:cxnSpLocks/>
            <a:stCxn id="15" idx="6"/>
            <a:endCxn id="18" idx="1"/>
          </p:cNvCxnSpPr>
          <p:nvPr/>
        </p:nvCxnSpPr>
        <p:spPr>
          <a:xfrm>
            <a:off x="1046335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A9D8E7D-1B49-4DE1-A0A9-ED91B6E7B634}"/>
              </a:ext>
            </a:extLst>
          </p:cNvPr>
          <p:cNvSpPr txBox="1"/>
          <p:nvPr/>
        </p:nvSpPr>
        <p:spPr>
          <a:xfrm>
            <a:off x="4722224" y="1846218"/>
            <a:ext cx="42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42F400-EEBD-4E6D-AA34-24CDDD1A7F7D}"/>
              </a:ext>
            </a:extLst>
          </p:cNvPr>
          <p:cNvSpPr txBox="1"/>
          <p:nvPr/>
        </p:nvSpPr>
        <p:spPr>
          <a:xfrm>
            <a:off x="6693629" y="1846218"/>
            <a:ext cx="42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C22593-4791-45D4-AFE4-C5D212E81CB2}"/>
              </a:ext>
            </a:extLst>
          </p:cNvPr>
          <p:cNvSpPr txBox="1"/>
          <p:nvPr/>
        </p:nvSpPr>
        <p:spPr>
          <a:xfrm>
            <a:off x="5048314" y="2210865"/>
            <a:ext cx="86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 states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6BC813-0C9A-4D61-B13D-5FE59617354D}"/>
              </a:ext>
            </a:extLst>
          </p:cNvPr>
          <p:cNvSpPr txBox="1"/>
          <p:nvPr/>
        </p:nvSpPr>
        <p:spPr>
          <a:xfrm>
            <a:off x="5937214" y="2220358"/>
            <a:ext cx="82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 states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0C3AB2-BFAD-480F-B9B4-F62A0EC8749E}"/>
              </a:ext>
            </a:extLst>
          </p:cNvPr>
          <p:cNvSpPr txBox="1"/>
          <p:nvPr/>
        </p:nvSpPr>
        <p:spPr>
          <a:xfrm>
            <a:off x="5004273" y="1289655"/>
            <a:ext cx="203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Equal probability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EAD9FB-544C-4F9A-84EB-81DE7FD2B96A}"/>
              </a:ext>
            </a:extLst>
          </p:cNvPr>
          <p:cNvSpPr txBox="1"/>
          <p:nvPr/>
        </p:nvSpPr>
        <p:spPr>
          <a:xfrm>
            <a:off x="982497" y="1766889"/>
            <a:ext cx="4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.5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2CB49F-F9F2-432F-93C7-0F7065EEB001}"/>
              </a:ext>
            </a:extLst>
          </p:cNvPr>
          <p:cNvSpPr/>
          <p:nvPr/>
        </p:nvSpPr>
        <p:spPr>
          <a:xfrm>
            <a:off x="7950926" y="966637"/>
            <a:ext cx="3291840" cy="870872"/>
          </a:xfrm>
          <a:custGeom>
            <a:avLst/>
            <a:gdLst>
              <a:gd name="connsiteX0" fmla="*/ 0 w 3291840"/>
              <a:gd name="connsiteY0" fmla="*/ 853454 h 870872"/>
              <a:gd name="connsiteX1" fmla="*/ 1645920 w 3291840"/>
              <a:gd name="connsiteY1" fmla="*/ 14 h 870872"/>
              <a:gd name="connsiteX2" fmla="*/ 3291840 w 3291840"/>
              <a:gd name="connsiteY2" fmla="*/ 870872 h 87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840" h="870872">
                <a:moveTo>
                  <a:pt x="0" y="853454"/>
                </a:moveTo>
                <a:cubicBezTo>
                  <a:pt x="548640" y="425282"/>
                  <a:pt x="1097280" y="-2889"/>
                  <a:pt x="1645920" y="14"/>
                </a:cubicBezTo>
                <a:cubicBezTo>
                  <a:pt x="2194560" y="2917"/>
                  <a:pt x="2743200" y="436894"/>
                  <a:pt x="3291840" y="870872"/>
                </a:cubicBezTo>
              </a:path>
            </a:pathLst>
          </a:custGeom>
          <a:noFill/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45ACA9-4EC0-4D3F-80B4-75C606CCF836}"/>
              </a:ext>
            </a:extLst>
          </p:cNvPr>
          <p:cNvSpPr txBox="1"/>
          <p:nvPr/>
        </p:nvSpPr>
        <p:spPr>
          <a:xfrm>
            <a:off x="9442271" y="940437"/>
            <a:ext cx="27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9D0BB3-D405-4F22-884A-265569054955}"/>
                  </a:ext>
                </a:extLst>
              </p:cNvPr>
              <p:cNvSpPr txBox="1"/>
              <p:nvPr/>
            </p:nvSpPr>
            <p:spPr>
              <a:xfrm>
                <a:off x="7875846" y="403995"/>
                <a:ext cx="362099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𝟐𝟎𝟎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𝟏𝟎𝟎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𝟏𝟎𝟎𝟎</m:t>
                              </m:r>
                              <m: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𝟗𝟓𝟎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9D0BB3-D405-4F22-884A-265569054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846" y="403995"/>
                <a:ext cx="3620991" cy="5203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919C011-8694-4E0E-A2A7-F64AB8EE1FCA}"/>
              </a:ext>
            </a:extLst>
          </p:cNvPr>
          <p:cNvSpPr txBox="1"/>
          <p:nvPr/>
        </p:nvSpPr>
        <p:spPr>
          <a:xfrm>
            <a:off x="982497" y="2264843"/>
            <a:ext cx="58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73A758-B206-41E9-8047-73B2CF339951}"/>
              </a:ext>
            </a:extLst>
          </p:cNvPr>
          <p:cNvSpPr txBox="1"/>
          <p:nvPr/>
        </p:nvSpPr>
        <p:spPr>
          <a:xfrm>
            <a:off x="10455123" y="2264843"/>
            <a:ext cx="58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+1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4FBB20-A53B-4C21-8AAB-BB79FD8E4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93" y="3355478"/>
            <a:ext cx="6013615" cy="3313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A5130-C76B-4102-8888-1D2D1006BD48}"/>
                  </a:ext>
                </a:extLst>
              </p:cNvPr>
              <p:cNvSpPr txBox="1"/>
              <p:nvPr/>
            </p:nvSpPr>
            <p:spPr>
              <a:xfrm>
                <a:off x="4149145" y="3121753"/>
                <a:ext cx="1330429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6A5130-C76B-4102-8888-1D2D1006B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145" y="3121753"/>
                <a:ext cx="1330429" cy="287323"/>
              </a:xfrm>
              <a:prstGeom prst="rect">
                <a:avLst/>
              </a:prstGeom>
              <a:blipFill>
                <a:blip r:embed="rId4"/>
                <a:stretch>
                  <a:fillRect l="-1835" t="-10638" r="-183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D73A5A98-8241-4626-8C48-379CFE0F271D}"/>
              </a:ext>
            </a:extLst>
          </p:cNvPr>
          <p:cNvSpPr txBox="1"/>
          <p:nvPr/>
        </p:nvSpPr>
        <p:spPr>
          <a:xfrm>
            <a:off x="6960957" y="3080748"/>
            <a:ext cx="182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100 000 episodes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C998164-E839-4EFA-B10C-D5766134EBF3}"/>
              </a:ext>
            </a:extLst>
          </p:cNvPr>
          <p:cNvSpPr/>
          <p:nvPr/>
        </p:nvSpPr>
        <p:spPr>
          <a:xfrm>
            <a:off x="3283131" y="5547360"/>
            <a:ext cx="1116043" cy="362896"/>
          </a:xfrm>
          <a:custGeom>
            <a:avLst/>
            <a:gdLst>
              <a:gd name="connsiteX0" fmla="*/ 0 w 1116043"/>
              <a:gd name="connsiteY0" fmla="*/ 0 h 362896"/>
              <a:gd name="connsiteX1" fmla="*/ 644435 w 1116043"/>
              <a:gd name="connsiteY1" fmla="*/ 69669 h 362896"/>
              <a:gd name="connsiteX2" fmla="*/ 1079863 w 1116043"/>
              <a:gd name="connsiteY2" fmla="*/ 313509 h 362896"/>
              <a:gd name="connsiteX3" fmla="*/ 931818 w 1116043"/>
              <a:gd name="connsiteY3" fmla="*/ 313509 h 362896"/>
              <a:gd name="connsiteX4" fmla="*/ 1105989 w 1116043"/>
              <a:gd name="connsiteY4" fmla="*/ 357051 h 362896"/>
              <a:gd name="connsiteX5" fmla="*/ 1079863 w 1116043"/>
              <a:gd name="connsiteY5" fmla="*/ 165463 h 36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6043" h="362896">
                <a:moveTo>
                  <a:pt x="0" y="0"/>
                </a:moveTo>
                <a:cubicBezTo>
                  <a:pt x="232229" y="8709"/>
                  <a:pt x="464458" y="17418"/>
                  <a:pt x="644435" y="69669"/>
                </a:cubicBezTo>
                <a:cubicBezTo>
                  <a:pt x="824412" y="121920"/>
                  <a:pt x="1031966" y="272869"/>
                  <a:pt x="1079863" y="313509"/>
                </a:cubicBezTo>
                <a:cubicBezTo>
                  <a:pt x="1127760" y="354149"/>
                  <a:pt x="927464" y="306252"/>
                  <a:pt x="931818" y="313509"/>
                </a:cubicBezTo>
                <a:cubicBezTo>
                  <a:pt x="936172" y="320766"/>
                  <a:pt x="1081315" y="381725"/>
                  <a:pt x="1105989" y="357051"/>
                </a:cubicBezTo>
                <a:cubicBezTo>
                  <a:pt x="1130663" y="332377"/>
                  <a:pt x="1105263" y="248920"/>
                  <a:pt x="1079863" y="16546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C00530-92EB-4A4F-817A-131D2A488CC6}"/>
              </a:ext>
            </a:extLst>
          </p:cNvPr>
          <p:cNvSpPr txBox="1"/>
          <p:nvPr/>
        </p:nvSpPr>
        <p:spPr>
          <a:xfrm>
            <a:off x="214401" y="3121753"/>
            <a:ext cx="307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Staircase effect typical to state-aggregation </a:t>
            </a:r>
          </a:p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(10 groups of 100 states each)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E6425FA-9E55-4153-AB94-1C0D85E89F77}"/>
              </a:ext>
            </a:extLst>
          </p:cNvPr>
          <p:cNvSpPr/>
          <p:nvPr/>
        </p:nvSpPr>
        <p:spPr>
          <a:xfrm>
            <a:off x="6029056" y="4903132"/>
            <a:ext cx="3370706" cy="609391"/>
          </a:xfrm>
          <a:custGeom>
            <a:avLst/>
            <a:gdLst>
              <a:gd name="connsiteX0" fmla="*/ 3370706 w 3370706"/>
              <a:gd name="connsiteY0" fmla="*/ 557349 h 609391"/>
              <a:gd name="connsiteX1" fmla="*/ 2047003 w 3370706"/>
              <a:gd name="connsiteY1" fmla="*/ 566057 h 609391"/>
              <a:gd name="connsiteX2" fmla="*/ 148535 w 3370706"/>
              <a:gd name="connsiteY2" fmla="*/ 87086 h 609391"/>
              <a:gd name="connsiteX3" fmla="*/ 165952 w 3370706"/>
              <a:gd name="connsiteY3" fmla="*/ 226423 h 609391"/>
              <a:gd name="connsiteX4" fmla="*/ 489 w 3370706"/>
              <a:gd name="connsiteY4" fmla="*/ 104503 h 609391"/>
              <a:gd name="connsiteX5" fmla="*/ 226912 w 3370706"/>
              <a:gd name="connsiteY5" fmla="*/ 0 h 609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0706" h="609391">
                <a:moveTo>
                  <a:pt x="3370706" y="557349"/>
                </a:moveTo>
                <a:cubicBezTo>
                  <a:pt x="2977369" y="600891"/>
                  <a:pt x="2584032" y="644434"/>
                  <a:pt x="2047003" y="566057"/>
                </a:cubicBezTo>
                <a:cubicBezTo>
                  <a:pt x="1509974" y="487680"/>
                  <a:pt x="462043" y="143692"/>
                  <a:pt x="148535" y="87086"/>
                </a:cubicBezTo>
                <a:cubicBezTo>
                  <a:pt x="-164973" y="30480"/>
                  <a:pt x="190626" y="223520"/>
                  <a:pt x="165952" y="226423"/>
                </a:cubicBezTo>
                <a:cubicBezTo>
                  <a:pt x="141278" y="229326"/>
                  <a:pt x="-9671" y="142240"/>
                  <a:pt x="489" y="104503"/>
                </a:cubicBezTo>
                <a:cubicBezTo>
                  <a:pt x="10649" y="66766"/>
                  <a:pt x="165952" y="17417"/>
                  <a:pt x="226912" y="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5C684D-3990-4781-8993-59A0FE1B50F7}"/>
              </a:ext>
            </a:extLst>
          </p:cNvPr>
          <p:cNvSpPr txBox="1"/>
          <p:nvPr/>
        </p:nvSpPr>
        <p:spPr>
          <a:xfrm>
            <a:off x="9489352" y="4145681"/>
            <a:ext cx="1661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Center state is the most visited state (at the beginning of each episode), but rarely visited again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00DEB0-A3DC-42A6-BA23-3C3919370625}"/>
              </a:ext>
            </a:extLst>
          </p:cNvPr>
          <p:cNvSpPr txBox="1"/>
          <p:nvPr/>
        </p:nvSpPr>
        <p:spPr>
          <a:xfrm>
            <a:off x="246188" y="5082672"/>
            <a:ext cx="3071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The effect of the distribution is most visible at the ends, where approx. are clearly shifted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A77319-F98C-47DA-9C34-2B11990A9688}"/>
              </a:ext>
            </a:extLst>
          </p:cNvPr>
          <p:cNvSpPr/>
          <p:nvPr/>
        </p:nvSpPr>
        <p:spPr>
          <a:xfrm>
            <a:off x="3283131" y="3412653"/>
            <a:ext cx="2002508" cy="1845972"/>
          </a:xfrm>
          <a:custGeom>
            <a:avLst/>
            <a:gdLst>
              <a:gd name="connsiteX0" fmla="*/ 0 w 2002508"/>
              <a:gd name="connsiteY0" fmla="*/ 96901 h 1845972"/>
              <a:gd name="connsiteX1" fmla="*/ 1018903 w 2002508"/>
              <a:gd name="connsiteY1" fmla="*/ 183987 h 1845972"/>
              <a:gd name="connsiteX2" fmla="*/ 1881052 w 2002508"/>
              <a:gd name="connsiteY2" fmla="*/ 1768947 h 1845972"/>
              <a:gd name="connsiteX3" fmla="*/ 1924595 w 2002508"/>
              <a:gd name="connsiteY3" fmla="*/ 1620901 h 1845972"/>
              <a:gd name="connsiteX4" fmla="*/ 1994263 w 2002508"/>
              <a:gd name="connsiteY4" fmla="*/ 1821198 h 1845972"/>
              <a:gd name="connsiteX5" fmla="*/ 1715589 w 2002508"/>
              <a:gd name="connsiteY5" fmla="*/ 1734113 h 184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2508" h="1845972">
                <a:moveTo>
                  <a:pt x="0" y="96901"/>
                </a:moveTo>
                <a:cubicBezTo>
                  <a:pt x="352697" y="1107"/>
                  <a:pt x="705394" y="-94687"/>
                  <a:pt x="1018903" y="183987"/>
                </a:cubicBezTo>
                <a:cubicBezTo>
                  <a:pt x="1332412" y="462661"/>
                  <a:pt x="1730103" y="1529461"/>
                  <a:pt x="1881052" y="1768947"/>
                </a:cubicBezTo>
                <a:cubicBezTo>
                  <a:pt x="2032001" y="2008433"/>
                  <a:pt x="1905727" y="1612193"/>
                  <a:pt x="1924595" y="1620901"/>
                </a:cubicBezTo>
                <a:cubicBezTo>
                  <a:pt x="1943464" y="1629610"/>
                  <a:pt x="2029097" y="1802329"/>
                  <a:pt x="1994263" y="1821198"/>
                </a:cubicBezTo>
                <a:cubicBezTo>
                  <a:pt x="1959429" y="1840067"/>
                  <a:pt x="1837509" y="1787090"/>
                  <a:pt x="1715589" y="173411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3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2" grpId="1" animBg="1"/>
      <p:bldP spid="20" grpId="0"/>
      <p:bldP spid="20" grpId="1"/>
      <p:bldP spid="24" grpId="0"/>
      <p:bldP spid="24" grpId="1"/>
      <p:bldP spid="30" grpId="0"/>
      <p:bldP spid="31" grpId="0"/>
      <p:bldP spid="36" grpId="0" animBg="1"/>
      <p:bldP spid="37" grpId="0"/>
      <p:bldP spid="37" grpId="1"/>
      <p:bldP spid="40" grpId="0" animBg="1"/>
      <p:bldP spid="40" grpId="1" animBg="1"/>
      <p:bldP spid="42" grpId="0"/>
      <p:bldP spid="42" grpId="1"/>
      <p:bldP spid="46" grpId="0"/>
      <p:bldP spid="47" grpId="0" animBg="1"/>
      <p:bldP spid="4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 &amp; Introduction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Predictive Objective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Stochastic-gradient and Semi-gradient methods</a:t>
            </a:r>
          </a:p>
          <a:p>
            <a:r>
              <a:rPr lang="en-US" b="1" dirty="0"/>
              <a:t>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Construction for 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Non-linear Methods: ANNs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Function Approx.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Interest and Emphasis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77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3037AF-EC66-44CD-B6C1-6E5F53F1A4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224" y="3238906"/>
            <a:ext cx="11228409" cy="635726"/>
          </a:xfrm>
        </p:spPr>
        <p:txBody>
          <a:bodyPr/>
          <a:lstStyle/>
          <a:p>
            <a:r>
              <a:rPr lang="en-US" dirty="0"/>
              <a:t>It is quite natural to use SDG with linear function approx. because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0068F-05A5-465A-950C-E6BE3D98D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22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38643-74CA-4D60-A335-7B9CC3A8B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FB8B8F-7EFB-4C52-B006-0EA5F566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70E29E-A070-4333-BAD5-131662DFC1EC}"/>
                  </a:ext>
                </a:extLst>
              </p:cNvPr>
              <p:cNvSpPr txBox="1"/>
              <p:nvPr/>
            </p:nvSpPr>
            <p:spPr>
              <a:xfrm>
                <a:off x="3952336" y="991287"/>
                <a:ext cx="42873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accent5"/>
                              </a:solidFill>
                              <a:latin typeface="Bradley Hand ITC" panose="03070402050302030203" pitchFamily="66" charset="0"/>
                            </a:rPr>
                            <m:t>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70E29E-A070-4333-BAD5-131662DFC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336" y="991287"/>
                <a:ext cx="4287328" cy="369332"/>
              </a:xfrm>
              <a:prstGeom prst="rect">
                <a:avLst/>
              </a:prstGeom>
              <a:blipFill>
                <a:blip r:embed="rId2"/>
                <a:stretch>
                  <a:fillRect l="-568" t="-8333" r="-142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1E237A-543C-4DE8-9263-9FEF2D2A7EB3}"/>
              </a:ext>
            </a:extLst>
          </p:cNvPr>
          <p:cNvSpPr/>
          <p:nvPr/>
        </p:nvSpPr>
        <p:spPr>
          <a:xfrm>
            <a:off x="2592821" y="1132793"/>
            <a:ext cx="1315165" cy="174171"/>
          </a:xfrm>
          <a:custGeom>
            <a:avLst/>
            <a:gdLst>
              <a:gd name="connsiteX0" fmla="*/ 0 w 1315165"/>
              <a:gd name="connsiteY0" fmla="*/ 60960 h 174171"/>
              <a:gd name="connsiteX1" fmla="*/ 1193074 w 1315165"/>
              <a:gd name="connsiteY1" fmla="*/ 69669 h 174171"/>
              <a:gd name="connsiteX2" fmla="*/ 1001485 w 1315165"/>
              <a:gd name="connsiteY2" fmla="*/ 0 h 174171"/>
              <a:gd name="connsiteX3" fmla="*/ 1314994 w 1315165"/>
              <a:gd name="connsiteY3" fmla="*/ 69669 h 174171"/>
              <a:gd name="connsiteX4" fmla="*/ 1036320 w 1315165"/>
              <a:gd name="connsiteY4" fmla="*/ 174171 h 17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5165" h="174171">
                <a:moveTo>
                  <a:pt x="0" y="60960"/>
                </a:moveTo>
                <a:cubicBezTo>
                  <a:pt x="513080" y="70394"/>
                  <a:pt x="1026160" y="79829"/>
                  <a:pt x="1193074" y="69669"/>
                </a:cubicBezTo>
                <a:cubicBezTo>
                  <a:pt x="1359988" y="59509"/>
                  <a:pt x="981165" y="0"/>
                  <a:pt x="1001485" y="0"/>
                </a:cubicBezTo>
                <a:cubicBezTo>
                  <a:pt x="1021805" y="0"/>
                  <a:pt x="1309188" y="40641"/>
                  <a:pt x="1314994" y="69669"/>
                </a:cubicBezTo>
                <a:cubicBezTo>
                  <a:pt x="1320800" y="98697"/>
                  <a:pt x="1178560" y="136434"/>
                  <a:pt x="1036320" y="174171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5D9F4-879A-4ACC-83E7-056B09A1E02A}"/>
              </a:ext>
            </a:extLst>
          </p:cNvPr>
          <p:cNvSpPr txBox="1"/>
          <p:nvPr/>
        </p:nvSpPr>
        <p:spPr>
          <a:xfrm>
            <a:off x="20565" y="1030218"/>
            <a:ext cx="260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Feature vector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276F3D-C8CF-4B31-B337-DDED22C4EDE4}"/>
              </a:ext>
            </a:extLst>
          </p:cNvPr>
          <p:cNvSpPr/>
          <p:nvPr/>
        </p:nvSpPr>
        <p:spPr>
          <a:xfrm>
            <a:off x="7214252" y="556914"/>
            <a:ext cx="1824266" cy="490468"/>
          </a:xfrm>
          <a:custGeom>
            <a:avLst/>
            <a:gdLst>
              <a:gd name="connsiteX0" fmla="*/ 1816537 w 1824266"/>
              <a:gd name="connsiteY0" fmla="*/ 313943 h 490468"/>
              <a:gd name="connsiteX1" fmla="*/ 1555279 w 1824266"/>
              <a:gd name="connsiteY1" fmla="*/ 139772 h 490468"/>
              <a:gd name="connsiteX2" fmla="*/ 48697 w 1824266"/>
              <a:gd name="connsiteY2" fmla="*/ 9143 h 490468"/>
              <a:gd name="connsiteX3" fmla="*/ 362205 w 1824266"/>
              <a:gd name="connsiteY3" fmla="*/ 401029 h 490468"/>
              <a:gd name="connsiteX4" fmla="*/ 292537 w 1824266"/>
              <a:gd name="connsiteY4" fmla="*/ 305235 h 490468"/>
              <a:gd name="connsiteX5" fmla="*/ 423165 w 1824266"/>
              <a:gd name="connsiteY5" fmla="*/ 488115 h 490468"/>
              <a:gd name="connsiteX6" fmla="*/ 257702 w 1824266"/>
              <a:gd name="connsiteY6" fmla="*/ 392320 h 49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266" h="490468">
                <a:moveTo>
                  <a:pt x="1816537" y="313943"/>
                </a:moveTo>
                <a:cubicBezTo>
                  <a:pt x="1833228" y="252257"/>
                  <a:pt x="1849919" y="190572"/>
                  <a:pt x="1555279" y="139772"/>
                </a:cubicBezTo>
                <a:cubicBezTo>
                  <a:pt x="1260639" y="88972"/>
                  <a:pt x="247543" y="-34400"/>
                  <a:pt x="48697" y="9143"/>
                </a:cubicBezTo>
                <a:cubicBezTo>
                  <a:pt x="-150149" y="52686"/>
                  <a:pt x="321565" y="351680"/>
                  <a:pt x="362205" y="401029"/>
                </a:cubicBezTo>
                <a:cubicBezTo>
                  <a:pt x="402845" y="450378"/>
                  <a:pt x="282377" y="290721"/>
                  <a:pt x="292537" y="305235"/>
                </a:cubicBezTo>
                <a:cubicBezTo>
                  <a:pt x="302697" y="319749"/>
                  <a:pt x="428971" y="473601"/>
                  <a:pt x="423165" y="488115"/>
                </a:cubicBezTo>
                <a:cubicBezTo>
                  <a:pt x="417359" y="502629"/>
                  <a:pt x="337530" y="447474"/>
                  <a:pt x="257702" y="39232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07E48B-3B4C-4614-8ED5-D08C911A0C6A}"/>
              </a:ext>
            </a:extLst>
          </p:cNvPr>
          <p:cNvSpPr txBox="1"/>
          <p:nvPr/>
        </p:nvSpPr>
        <p:spPr>
          <a:xfrm>
            <a:off x="8438606" y="1047382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Feature of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B39A09-7AE1-4911-ABF7-5FF76FD19F16}"/>
                  </a:ext>
                </a:extLst>
              </p:cNvPr>
              <p:cNvSpPr/>
              <p:nvPr/>
            </p:nvSpPr>
            <p:spPr>
              <a:xfrm>
                <a:off x="292609" y="1278214"/>
                <a:ext cx="303961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2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(with the same number of components as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12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B39A09-7AE1-4911-ABF7-5FF76FD19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9" y="1278214"/>
                <a:ext cx="3039614" cy="276999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5ABD26-5A58-4BAA-9C12-6AB0B3CA52EB}"/>
                  </a:ext>
                </a:extLst>
              </p:cNvPr>
              <p:cNvSpPr txBox="1"/>
              <p:nvPr/>
            </p:nvSpPr>
            <p:spPr>
              <a:xfrm>
                <a:off x="3748891" y="1905344"/>
                <a:ext cx="4291881" cy="1053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5ABD26-5A58-4BAA-9C12-6AB0B3CA5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891" y="1905344"/>
                <a:ext cx="4291881" cy="1053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C4F929-5DC7-43E8-BC52-C2DAE0E14632}"/>
                  </a:ext>
                </a:extLst>
              </p:cNvPr>
              <p:cNvSpPr txBox="1"/>
              <p:nvPr/>
            </p:nvSpPr>
            <p:spPr>
              <a:xfrm>
                <a:off x="4905514" y="3964396"/>
                <a:ext cx="23809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C4F929-5DC7-43E8-BC52-C2DAE0E14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514" y="3964396"/>
                <a:ext cx="2380973" cy="369332"/>
              </a:xfrm>
              <a:prstGeom prst="rect">
                <a:avLst/>
              </a:prstGeom>
              <a:blipFill>
                <a:blip r:embed="rId5"/>
                <a:stretch>
                  <a:fillRect l="-2564" t="-24590" r="-4103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AED293A-26E8-47DF-A8D4-2BE0F8C579C5}"/>
              </a:ext>
            </a:extLst>
          </p:cNvPr>
          <p:cNvSpPr txBox="1">
            <a:spLocks/>
          </p:cNvSpPr>
          <p:nvPr/>
        </p:nvSpPr>
        <p:spPr>
          <a:xfrm>
            <a:off x="293031" y="4650844"/>
            <a:ext cx="11228409" cy="63572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gives 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099123-FDC0-49B7-A860-AC7C544D2396}"/>
                  </a:ext>
                </a:extLst>
              </p:cNvPr>
              <p:cNvSpPr txBox="1"/>
              <p:nvPr/>
            </p:nvSpPr>
            <p:spPr>
              <a:xfrm>
                <a:off x="3664341" y="5356935"/>
                <a:ext cx="4863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099123-FDC0-49B7-A860-AC7C544D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341" y="5356935"/>
                <a:ext cx="4863319" cy="369332"/>
              </a:xfrm>
              <a:prstGeom prst="rect">
                <a:avLst/>
              </a:prstGeom>
              <a:blipFill>
                <a:blip r:embed="rId6"/>
                <a:stretch>
                  <a:fillRect l="-376" t="-26667" r="-1754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17584E8-0EEB-4EFF-B455-6B4E614D6DBB}"/>
              </a:ext>
            </a:extLst>
          </p:cNvPr>
          <p:cNvSpPr/>
          <p:nvPr/>
        </p:nvSpPr>
        <p:spPr>
          <a:xfrm>
            <a:off x="2917371" y="5695307"/>
            <a:ext cx="3143795" cy="395293"/>
          </a:xfrm>
          <a:custGeom>
            <a:avLst/>
            <a:gdLst>
              <a:gd name="connsiteX0" fmla="*/ 0 w 3143795"/>
              <a:gd name="connsiteY0" fmla="*/ 304899 h 395293"/>
              <a:gd name="connsiteX1" fmla="*/ 2629989 w 3143795"/>
              <a:gd name="connsiteY1" fmla="*/ 383276 h 395293"/>
              <a:gd name="connsiteX2" fmla="*/ 3013166 w 3143795"/>
              <a:gd name="connsiteY2" fmla="*/ 78476 h 395293"/>
              <a:gd name="connsiteX3" fmla="*/ 2926080 w 3143795"/>
              <a:gd name="connsiteY3" fmla="*/ 148144 h 395293"/>
              <a:gd name="connsiteX4" fmla="*/ 3056709 w 3143795"/>
              <a:gd name="connsiteY4" fmla="*/ 99 h 395293"/>
              <a:gd name="connsiteX5" fmla="*/ 3143795 w 3143795"/>
              <a:gd name="connsiteY5" fmla="*/ 174270 h 395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3795" h="395293">
                <a:moveTo>
                  <a:pt x="0" y="304899"/>
                </a:moveTo>
                <a:cubicBezTo>
                  <a:pt x="1063897" y="362956"/>
                  <a:pt x="2127795" y="421013"/>
                  <a:pt x="2629989" y="383276"/>
                </a:cubicBezTo>
                <a:cubicBezTo>
                  <a:pt x="3132183" y="345539"/>
                  <a:pt x="3013166" y="78476"/>
                  <a:pt x="3013166" y="78476"/>
                </a:cubicBezTo>
                <a:cubicBezTo>
                  <a:pt x="3062514" y="39287"/>
                  <a:pt x="2918823" y="161207"/>
                  <a:pt x="2926080" y="148144"/>
                </a:cubicBezTo>
                <a:cubicBezTo>
                  <a:pt x="2933337" y="135081"/>
                  <a:pt x="3020423" y="-4255"/>
                  <a:pt x="3056709" y="99"/>
                </a:cubicBezTo>
                <a:cubicBezTo>
                  <a:pt x="3092995" y="4453"/>
                  <a:pt x="3118395" y="89361"/>
                  <a:pt x="3143795" y="17427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EDC345-A769-46B1-BAAD-2E55FFDD3ABD}"/>
              </a:ext>
            </a:extLst>
          </p:cNvPr>
          <p:cNvSpPr txBox="1"/>
          <p:nvPr/>
        </p:nvSpPr>
        <p:spPr>
          <a:xfrm>
            <a:off x="1231750" y="5541601"/>
            <a:ext cx="1558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MC-target converges to the global opt.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681F04-67CC-4F6C-92C1-D5BF31E2FF22}"/>
              </a:ext>
            </a:extLst>
          </p:cNvPr>
          <p:cNvSpPr/>
          <p:nvPr/>
        </p:nvSpPr>
        <p:spPr>
          <a:xfrm>
            <a:off x="6106281" y="5779088"/>
            <a:ext cx="3055136" cy="370642"/>
          </a:xfrm>
          <a:custGeom>
            <a:avLst/>
            <a:gdLst>
              <a:gd name="connsiteX0" fmla="*/ 3055136 w 3055136"/>
              <a:gd name="connsiteY0" fmla="*/ 107906 h 370642"/>
              <a:gd name="connsiteX1" fmla="*/ 1226336 w 3055136"/>
              <a:gd name="connsiteY1" fmla="*/ 369163 h 370642"/>
              <a:gd name="connsiteX2" fmla="*/ 59388 w 3055136"/>
              <a:gd name="connsiteY2" fmla="*/ 3403 h 370642"/>
              <a:gd name="connsiteX3" fmla="*/ 155182 w 3055136"/>
              <a:gd name="connsiteY3" fmla="*/ 177575 h 370642"/>
              <a:gd name="connsiteX4" fmla="*/ 15845 w 3055136"/>
              <a:gd name="connsiteY4" fmla="*/ 20821 h 370642"/>
              <a:gd name="connsiteX5" fmla="*/ 303228 w 3055136"/>
              <a:gd name="connsiteY5" fmla="*/ 12112 h 37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5136" h="370642">
                <a:moveTo>
                  <a:pt x="3055136" y="107906"/>
                </a:moveTo>
                <a:cubicBezTo>
                  <a:pt x="2390381" y="247243"/>
                  <a:pt x="1725627" y="386580"/>
                  <a:pt x="1226336" y="369163"/>
                </a:cubicBezTo>
                <a:cubicBezTo>
                  <a:pt x="727045" y="351746"/>
                  <a:pt x="237914" y="35334"/>
                  <a:pt x="59388" y="3403"/>
                </a:cubicBezTo>
                <a:cubicBezTo>
                  <a:pt x="-119138" y="-28528"/>
                  <a:pt x="162439" y="174672"/>
                  <a:pt x="155182" y="177575"/>
                </a:cubicBezTo>
                <a:cubicBezTo>
                  <a:pt x="147925" y="180478"/>
                  <a:pt x="-8829" y="48398"/>
                  <a:pt x="15845" y="20821"/>
                </a:cubicBezTo>
                <a:cubicBezTo>
                  <a:pt x="40519" y="-6756"/>
                  <a:pt x="171873" y="2678"/>
                  <a:pt x="303228" y="1211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564B90-4DD3-4AD4-BEEF-96C1380A1A5D}"/>
              </a:ext>
            </a:extLst>
          </p:cNvPr>
          <p:cNvSpPr txBox="1"/>
          <p:nvPr/>
        </p:nvSpPr>
        <p:spPr>
          <a:xfrm>
            <a:off x="9126582" y="5344909"/>
            <a:ext cx="1558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TD(0) converges to a point near to the local opt.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85795-3EB4-42EE-A071-ADC17DE7314E}"/>
              </a:ext>
            </a:extLst>
          </p:cNvPr>
          <p:cNvSpPr txBox="1"/>
          <p:nvPr/>
        </p:nvSpPr>
        <p:spPr>
          <a:xfrm>
            <a:off x="9551043" y="4618271"/>
            <a:ext cx="2307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(TD(0) needs a separate theorem because of the semi-gradient nature)</a:t>
            </a:r>
          </a:p>
        </p:txBody>
      </p:sp>
    </p:spTree>
    <p:extLst>
      <p:ext uri="{BB962C8B-B14F-4D97-AF65-F5344CB8AC3E}">
        <p14:creationId xmlns:p14="http://schemas.microsoft.com/office/powerpoint/2010/main" val="326590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/>
      <p:bldP spid="13" grpId="1"/>
      <p:bldP spid="14" grpId="0"/>
      <p:bldP spid="16" grpId="0"/>
      <p:bldP spid="17" grpId="0"/>
      <p:bldP spid="18" grpId="0"/>
      <p:bldP spid="19" grpId="0" animBg="1"/>
      <p:bldP spid="20" grpId="0"/>
      <p:bldP spid="21" grpId="0" animBg="1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0068F-05A5-465A-950C-E6BE3D98D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38643-74CA-4D60-A335-7B9CC3A8B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FB8B8F-7EFB-4C52-B006-0EA5F566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099123-FDC0-49B7-A860-AC7C544D2396}"/>
                  </a:ext>
                </a:extLst>
              </p:cNvPr>
              <p:cNvSpPr txBox="1"/>
              <p:nvPr/>
            </p:nvSpPr>
            <p:spPr>
              <a:xfrm>
                <a:off x="2949365" y="1753529"/>
                <a:ext cx="48633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099123-FDC0-49B7-A860-AC7C544D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365" y="1753529"/>
                <a:ext cx="4863319" cy="369332"/>
              </a:xfrm>
              <a:prstGeom prst="rect">
                <a:avLst/>
              </a:prstGeom>
              <a:blipFill>
                <a:blip r:embed="rId2"/>
                <a:stretch>
                  <a:fillRect l="-376" t="-26667" r="-1629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7ADE82A-B1BB-4C4B-907E-8D883E59A016}"/>
                  </a:ext>
                </a:extLst>
              </p:cNvPr>
              <p:cNvSpPr/>
              <p:nvPr/>
            </p:nvSpPr>
            <p:spPr>
              <a:xfrm>
                <a:off x="3560202" y="2239009"/>
                <a:ext cx="66387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7ADE82A-B1BB-4C4B-907E-8D883E59A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202" y="2239009"/>
                <a:ext cx="6638740" cy="461665"/>
              </a:xfrm>
              <a:prstGeom prst="rect">
                <a:avLst/>
              </a:prstGeom>
              <a:blipFill>
                <a:blip r:embed="rId3"/>
                <a:stretch>
                  <a:fillRect t="-10526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F984B1-A8DB-4933-8DC8-2A2AAF3BB66D}"/>
                  </a:ext>
                </a:extLst>
              </p:cNvPr>
              <p:cNvSpPr/>
              <p:nvPr/>
            </p:nvSpPr>
            <p:spPr>
              <a:xfrm>
                <a:off x="3560202" y="2805594"/>
                <a:ext cx="564699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F984B1-A8DB-4933-8DC8-2A2AAF3BB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202" y="2805594"/>
                <a:ext cx="5646994" cy="509178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D3857B-67A3-4FD8-AD0F-7F3EBFE1413E}"/>
                  </a:ext>
                </a:extLst>
              </p:cNvPr>
              <p:cNvSpPr/>
              <p:nvPr/>
            </p:nvSpPr>
            <p:spPr>
              <a:xfrm>
                <a:off x="3547409" y="3427816"/>
                <a:ext cx="666432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D3857B-67A3-4FD8-AD0F-7F3EBFE14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409" y="3427816"/>
                <a:ext cx="6664325" cy="509178"/>
              </a:xfrm>
              <a:prstGeom prst="rect">
                <a:avLst/>
              </a:prstGeom>
              <a:blipFill>
                <a:blip r:embed="rId5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1C722A4-5406-4008-BDFA-D2E30615975C}"/>
                  </a:ext>
                </a:extLst>
              </p:cNvPr>
              <p:cNvSpPr/>
              <p:nvPr/>
            </p:nvSpPr>
            <p:spPr>
              <a:xfrm>
                <a:off x="3534617" y="3936994"/>
                <a:ext cx="6664325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1C722A4-5406-4008-BDFA-D2E306159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617" y="3936994"/>
                <a:ext cx="6664325" cy="509178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7831C63-8A29-4242-B3AA-FE4EDE3309B8}"/>
              </a:ext>
            </a:extLst>
          </p:cNvPr>
          <p:cNvSpPr txBox="1"/>
          <p:nvPr/>
        </p:nvSpPr>
        <p:spPr>
          <a:xfrm>
            <a:off x="548640" y="940080"/>
            <a:ext cx="725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Proof on convergence of TD(0) to a local optimum: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3CD1BAA-BC4D-4DBA-BB2A-EDE4A5601BC9}"/>
                  </a:ext>
                </a:extLst>
              </p:cNvPr>
              <p:cNvSpPr/>
              <p:nvPr/>
            </p:nvSpPr>
            <p:spPr>
              <a:xfrm>
                <a:off x="3538968" y="4446447"/>
                <a:ext cx="6208751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3CD1BAA-BC4D-4DBA-BB2A-EDE4A5601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968" y="4446447"/>
                <a:ext cx="6208751" cy="509178"/>
              </a:xfrm>
              <a:prstGeom prst="rect">
                <a:avLst/>
              </a:prstGeom>
              <a:blipFill>
                <a:blip r:embed="rId7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4664F8-71F5-4168-A7E7-529A81473D92}"/>
                  </a:ext>
                </a:extLst>
              </p:cNvPr>
              <p:cNvSpPr/>
              <p:nvPr/>
            </p:nvSpPr>
            <p:spPr>
              <a:xfrm>
                <a:off x="3547409" y="4955350"/>
                <a:ext cx="3086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4664F8-71F5-4168-A7E7-529A81473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409" y="4955350"/>
                <a:ext cx="3086614" cy="461665"/>
              </a:xfrm>
              <a:prstGeom prst="rect">
                <a:avLst/>
              </a:prstGeom>
              <a:blipFill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ight Brace 30">
            <a:extLst>
              <a:ext uri="{FF2B5EF4-FFF2-40B4-BE49-F238E27FC236}">
                <a16:creationId xmlns:a16="http://schemas.microsoft.com/office/drawing/2014/main" id="{D277B404-F8FE-40A3-953F-DDCAE431DD27}"/>
              </a:ext>
            </a:extLst>
          </p:cNvPr>
          <p:cNvSpPr/>
          <p:nvPr/>
        </p:nvSpPr>
        <p:spPr>
          <a:xfrm rot="5400000">
            <a:off x="5605932" y="4721914"/>
            <a:ext cx="156443" cy="1328789"/>
          </a:xfrm>
          <a:prstGeom prst="rightBrace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E65125-4B59-4867-AADF-683571C856AE}"/>
              </a:ext>
            </a:extLst>
          </p:cNvPr>
          <p:cNvSpPr txBox="1"/>
          <p:nvPr/>
        </p:nvSpPr>
        <p:spPr>
          <a:xfrm>
            <a:off x="5346190" y="5464528"/>
            <a:ext cx="2308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(=0) </a:t>
            </a: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for convergence</a:t>
            </a:r>
          </a:p>
        </p:txBody>
      </p:sp>
    </p:spTree>
    <p:extLst>
      <p:ext uri="{BB962C8B-B14F-4D97-AF65-F5344CB8AC3E}">
        <p14:creationId xmlns:p14="http://schemas.microsoft.com/office/powerpoint/2010/main" val="87259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  <p:bldP spid="25" grpId="0"/>
      <p:bldP spid="29" grpId="0"/>
      <p:bldP spid="30" grpId="0"/>
      <p:bldP spid="31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0068F-05A5-465A-950C-E6BE3D98D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38643-74CA-4D60-A335-7B9CC3A8B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FB8B8F-7EFB-4C52-B006-0EA5F566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Methods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831C63-8A29-4242-B3AA-FE4EDE3309B8}"/>
              </a:ext>
            </a:extLst>
          </p:cNvPr>
          <p:cNvSpPr txBox="1"/>
          <p:nvPr/>
        </p:nvSpPr>
        <p:spPr>
          <a:xfrm>
            <a:off x="548640" y="940080"/>
            <a:ext cx="725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Proof on convergence of TD(0) to a local optimum: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4664F8-71F5-4168-A7E7-529A81473D92}"/>
                  </a:ext>
                </a:extLst>
              </p:cNvPr>
              <p:cNvSpPr/>
              <p:nvPr/>
            </p:nvSpPr>
            <p:spPr>
              <a:xfrm>
                <a:off x="4552693" y="1698344"/>
                <a:ext cx="2433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4664F8-71F5-4168-A7E7-529A81473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693" y="1698344"/>
                <a:ext cx="243316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BB33AC-0927-4F2B-8B5F-1B6B9572C3A9}"/>
                  </a:ext>
                </a:extLst>
              </p:cNvPr>
              <p:cNvSpPr/>
              <p:nvPr/>
            </p:nvSpPr>
            <p:spPr>
              <a:xfrm>
                <a:off x="4720139" y="2314034"/>
                <a:ext cx="1928028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𝑻𝑫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BB33AC-0927-4F2B-8B5F-1B6B9572C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39" y="2314034"/>
                <a:ext cx="1928028" cy="470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E337A7E-E380-47DE-9E3F-55F65B2DC7AA}"/>
              </a:ext>
            </a:extLst>
          </p:cNvPr>
          <p:cNvSpPr txBox="1"/>
          <p:nvPr/>
        </p:nvSpPr>
        <p:spPr>
          <a:xfrm>
            <a:off x="1733005" y="2179702"/>
            <a:ext cx="203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TD-fixed point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51E97F-472C-4B01-9E26-DDEE5527F1E9}"/>
              </a:ext>
            </a:extLst>
          </p:cNvPr>
          <p:cNvSpPr/>
          <p:nvPr/>
        </p:nvSpPr>
        <p:spPr>
          <a:xfrm>
            <a:off x="2816305" y="2499360"/>
            <a:ext cx="1941426" cy="309650"/>
          </a:xfrm>
          <a:custGeom>
            <a:avLst/>
            <a:gdLst>
              <a:gd name="connsiteX0" fmla="*/ 74941 w 1941426"/>
              <a:gd name="connsiteY0" fmla="*/ 0 h 309650"/>
              <a:gd name="connsiteX1" fmla="*/ 205569 w 1941426"/>
              <a:gd name="connsiteY1" fmla="*/ 304800 h 309650"/>
              <a:gd name="connsiteX2" fmla="*/ 1825364 w 1941426"/>
              <a:gd name="connsiteY2" fmla="*/ 182880 h 309650"/>
              <a:gd name="connsiteX3" fmla="*/ 1616358 w 1941426"/>
              <a:gd name="connsiteY3" fmla="*/ 121920 h 309650"/>
              <a:gd name="connsiteX4" fmla="*/ 1938575 w 1941426"/>
              <a:gd name="connsiteY4" fmla="*/ 139337 h 309650"/>
              <a:gd name="connsiteX5" fmla="*/ 1746986 w 1941426"/>
              <a:gd name="connsiteY5" fmla="*/ 304800 h 3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1426" h="309650">
                <a:moveTo>
                  <a:pt x="74941" y="0"/>
                </a:moveTo>
                <a:cubicBezTo>
                  <a:pt x="-5614" y="137160"/>
                  <a:pt x="-86168" y="274320"/>
                  <a:pt x="205569" y="304800"/>
                </a:cubicBezTo>
                <a:cubicBezTo>
                  <a:pt x="497306" y="335280"/>
                  <a:pt x="1590233" y="213360"/>
                  <a:pt x="1825364" y="182880"/>
                </a:cubicBezTo>
                <a:cubicBezTo>
                  <a:pt x="2060495" y="152400"/>
                  <a:pt x="1597490" y="129177"/>
                  <a:pt x="1616358" y="121920"/>
                </a:cubicBezTo>
                <a:cubicBezTo>
                  <a:pt x="1635226" y="114663"/>
                  <a:pt x="1916804" y="108857"/>
                  <a:pt x="1938575" y="139337"/>
                </a:cubicBezTo>
                <a:cubicBezTo>
                  <a:pt x="1960346" y="169817"/>
                  <a:pt x="1853666" y="237308"/>
                  <a:pt x="1746986" y="30480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8BC193-8F65-4FDE-B79F-05992775DBB9}"/>
              </a:ext>
            </a:extLst>
          </p:cNvPr>
          <p:cNvSpPr/>
          <p:nvPr/>
        </p:nvSpPr>
        <p:spPr>
          <a:xfrm>
            <a:off x="5707060" y="2160009"/>
            <a:ext cx="641490" cy="64900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9B9B80-54F3-4E10-B088-68E0B78083F4}"/>
              </a:ext>
            </a:extLst>
          </p:cNvPr>
          <p:cNvSpPr/>
          <p:nvPr/>
        </p:nvSpPr>
        <p:spPr>
          <a:xfrm>
            <a:off x="6283196" y="2603863"/>
            <a:ext cx="2486335" cy="714938"/>
          </a:xfrm>
          <a:custGeom>
            <a:avLst/>
            <a:gdLst>
              <a:gd name="connsiteX0" fmla="*/ 2486335 w 2486335"/>
              <a:gd name="connsiteY0" fmla="*/ 0 h 714938"/>
              <a:gd name="connsiteX1" fmla="*/ 1258427 w 2486335"/>
              <a:gd name="connsiteY1" fmla="*/ 714103 h 714938"/>
              <a:gd name="connsiteX2" fmla="*/ 47935 w 2486335"/>
              <a:gd name="connsiteY2" fmla="*/ 148046 h 714938"/>
              <a:gd name="connsiteX3" fmla="*/ 222107 w 2486335"/>
              <a:gd name="connsiteY3" fmla="*/ 348343 h 714938"/>
              <a:gd name="connsiteX4" fmla="*/ 30518 w 2486335"/>
              <a:gd name="connsiteY4" fmla="*/ 139337 h 714938"/>
              <a:gd name="connsiteX5" fmla="*/ 335318 w 2486335"/>
              <a:gd name="connsiteY5" fmla="*/ 165463 h 7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335" h="714938">
                <a:moveTo>
                  <a:pt x="2486335" y="0"/>
                </a:moveTo>
                <a:cubicBezTo>
                  <a:pt x="2075581" y="344714"/>
                  <a:pt x="1664827" y="689429"/>
                  <a:pt x="1258427" y="714103"/>
                </a:cubicBezTo>
                <a:cubicBezTo>
                  <a:pt x="852027" y="738777"/>
                  <a:pt x="220655" y="209006"/>
                  <a:pt x="47935" y="148046"/>
                </a:cubicBezTo>
                <a:cubicBezTo>
                  <a:pt x="-124785" y="87086"/>
                  <a:pt x="225010" y="349794"/>
                  <a:pt x="222107" y="348343"/>
                </a:cubicBezTo>
                <a:cubicBezTo>
                  <a:pt x="219204" y="346892"/>
                  <a:pt x="11650" y="169817"/>
                  <a:pt x="30518" y="139337"/>
                </a:cubicBezTo>
                <a:cubicBezTo>
                  <a:pt x="49386" y="108857"/>
                  <a:pt x="192352" y="137160"/>
                  <a:pt x="335318" y="16546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02742-4597-4387-80E1-70ADDD8857D4}"/>
                  </a:ext>
                </a:extLst>
              </p:cNvPr>
              <p:cNvSpPr txBox="1"/>
              <p:nvPr/>
            </p:nvSpPr>
            <p:spPr>
              <a:xfrm>
                <a:off x="8889694" y="2019734"/>
                <a:ext cx="1928028" cy="9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Convergence is guaranteed as long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exists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02742-4597-4387-80E1-70ADDD885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694" y="2019734"/>
                <a:ext cx="1928028" cy="929550"/>
              </a:xfrm>
              <a:prstGeom prst="rect">
                <a:avLst/>
              </a:prstGeom>
              <a:blipFill>
                <a:blip r:embed="rId4"/>
                <a:stretch>
                  <a:fillRect l="-2524" t="-2614" r="-2524" b="-10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50A4E67-B443-4E67-895D-03034912A9E1}"/>
              </a:ext>
            </a:extLst>
          </p:cNvPr>
          <p:cNvSpPr txBox="1"/>
          <p:nvPr/>
        </p:nvSpPr>
        <p:spPr>
          <a:xfrm>
            <a:off x="8889694" y="2949284"/>
            <a:ext cx="252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(in fact, it can be proven that it always exists)</a:t>
            </a:r>
          </a:p>
        </p:txBody>
      </p:sp>
    </p:spTree>
    <p:extLst>
      <p:ext uri="{BB962C8B-B14F-4D97-AF65-F5344CB8AC3E}">
        <p14:creationId xmlns:p14="http://schemas.microsoft.com/office/powerpoint/2010/main" val="428016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12933-DE81-4733-AF52-F32BC3566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25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0B74E-0707-4E25-A128-DCEFAC87B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pic>
        <p:nvPicPr>
          <p:cNvPr id="2050" name="Picture 2" descr="https://i.pinimg.com/originals/46/22/7c/46227cdb86afd05bf60bad0143b5558f.png">
            <a:extLst>
              <a:ext uri="{FF2B5EF4-FFF2-40B4-BE49-F238E27FC236}">
                <a16:creationId xmlns:a16="http://schemas.microsoft.com/office/drawing/2014/main" id="{CABEAD25-AA1C-4FEB-B9B5-C86D1372F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58" y="408758"/>
            <a:ext cx="6040483" cy="604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6C2F0-FE03-4BC4-9B82-0575B20E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531" y="3577250"/>
            <a:ext cx="2057687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2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0068F-05A5-465A-950C-E6BE3D98D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26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38643-74CA-4D60-A335-7B9CC3A8B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FB8B8F-7EFB-4C52-B006-0EA5F566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Methods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831C63-8A29-4242-B3AA-FE4EDE3309B8}"/>
              </a:ext>
            </a:extLst>
          </p:cNvPr>
          <p:cNvSpPr txBox="1"/>
          <p:nvPr/>
        </p:nvSpPr>
        <p:spPr>
          <a:xfrm>
            <a:off x="548640" y="940080"/>
            <a:ext cx="725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Proof on convergence of TD(0) to a local optimum: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4664F8-71F5-4168-A7E7-529A81473D92}"/>
                  </a:ext>
                </a:extLst>
              </p:cNvPr>
              <p:cNvSpPr/>
              <p:nvPr/>
            </p:nvSpPr>
            <p:spPr>
              <a:xfrm>
                <a:off x="4552693" y="1698344"/>
                <a:ext cx="24331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4664F8-71F5-4168-A7E7-529A81473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693" y="1698344"/>
                <a:ext cx="243316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BB33AC-0927-4F2B-8B5F-1B6B9572C3A9}"/>
                  </a:ext>
                </a:extLst>
              </p:cNvPr>
              <p:cNvSpPr/>
              <p:nvPr/>
            </p:nvSpPr>
            <p:spPr>
              <a:xfrm>
                <a:off x="4720139" y="2314034"/>
                <a:ext cx="1928028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𝑻𝑫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BB33AC-0927-4F2B-8B5F-1B6B9572C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39" y="2314034"/>
                <a:ext cx="1928028" cy="470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E337A7E-E380-47DE-9E3F-55F65B2DC7AA}"/>
              </a:ext>
            </a:extLst>
          </p:cNvPr>
          <p:cNvSpPr txBox="1"/>
          <p:nvPr/>
        </p:nvSpPr>
        <p:spPr>
          <a:xfrm>
            <a:off x="1733005" y="2179702"/>
            <a:ext cx="203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TD-fixed point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51E97F-472C-4B01-9E26-DDEE5527F1E9}"/>
              </a:ext>
            </a:extLst>
          </p:cNvPr>
          <p:cNvSpPr/>
          <p:nvPr/>
        </p:nvSpPr>
        <p:spPr>
          <a:xfrm>
            <a:off x="2816305" y="2499360"/>
            <a:ext cx="1941426" cy="309650"/>
          </a:xfrm>
          <a:custGeom>
            <a:avLst/>
            <a:gdLst>
              <a:gd name="connsiteX0" fmla="*/ 74941 w 1941426"/>
              <a:gd name="connsiteY0" fmla="*/ 0 h 309650"/>
              <a:gd name="connsiteX1" fmla="*/ 205569 w 1941426"/>
              <a:gd name="connsiteY1" fmla="*/ 304800 h 309650"/>
              <a:gd name="connsiteX2" fmla="*/ 1825364 w 1941426"/>
              <a:gd name="connsiteY2" fmla="*/ 182880 h 309650"/>
              <a:gd name="connsiteX3" fmla="*/ 1616358 w 1941426"/>
              <a:gd name="connsiteY3" fmla="*/ 121920 h 309650"/>
              <a:gd name="connsiteX4" fmla="*/ 1938575 w 1941426"/>
              <a:gd name="connsiteY4" fmla="*/ 139337 h 309650"/>
              <a:gd name="connsiteX5" fmla="*/ 1746986 w 1941426"/>
              <a:gd name="connsiteY5" fmla="*/ 304800 h 3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1426" h="309650">
                <a:moveTo>
                  <a:pt x="74941" y="0"/>
                </a:moveTo>
                <a:cubicBezTo>
                  <a:pt x="-5614" y="137160"/>
                  <a:pt x="-86168" y="274320"/>
                  <a:pt x="205569" y="304800"/>
                </a:cubicBezTo>
                <a:cubicBezTo>
                  <a:pt x="497306" y="335280"/>
                  <a:pt x="1590233" y="213360"/>
                  <a:pt x="1825364" y="182880"/>
                </a:cubicBezTo>
                <a:cubicBezTo>
                  <a:pt x="2060495" y="152400"/>
                  <a:pt x="1597490" y="129177"/>
                  <a:pt x="1616358" y="121920"/>
                </a:cubicBezTo>
                <a:cubicBezTo>
                  <a:pt x="1635226" y="114663"/>
                  <a:pt x="1916804" y="108857"/>
                  <a:pt x="1938575" y="139337"/>
                </a:cubicBezTo>
                <a:cubicBezTo>
                  <a:pt x="1960346" y="169817"/>
                  <a:pt x="1853666" y="237308"/>
                  <a:pt x="1746986" y="30480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8BC193-8F65-4FDE-B79F-05992775DBB9}"/>
              </a:ext>
            </a:extLst>
          </p:cNvPr>
          <p:cNvSpPr/>
          <p:nvPr/>
        </p:nvSpPr>
        <p:spPr>
          <a:xfrm>
            <a:off x="5707060" y="2160009"/>
            <a:ext cx="641490" cy="64900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9B9B80-54F3-4E10-B088-68E0B78083F4}"/>
              </a:ext>
            </a:extLst>
          </p:cNvPr>
          <p:cNvSpPr/>
          <p:nvPr/>
        </p:nvSpPr>
        <p:spPr>
          <a:xfrm>
            <a:off x="6283196" y="2603863"/>
            <a:ext cx="2486335" cy="714938"/>
          </a:xfrm>
          <a:custGeom>
            <a:avLst/>
            <a:gdLst>
              <a:gd name="connsiteX0" fmla="*/ 2486335 w 2486335"/>
              <a:gd name="connsiteY0" fmla="*/ 0 h 714938"/>
              <a:gd name="connsiteX1" fmla="*/ 1258427 w 2486335"/>
              <a:gd name="connsiteY1" fmla="*/ 714103 h 714938"/>
              <a:gd name="connsiteX2" fmla="*/ 47935 w 2486335"/>
              <a:gd name="connsiteY2" fmla="*/ 148046 h 714938"/>
              <a:gd name="connsiteX3" fmla="*/ 222107 w 2486335"/>
              <a:gd name="connsiteY3" fmla="*/ 348343 h 714938"/>
              <a:gd name="connsiteX4" fmla="*/ 30518 w 2486335"/>
              <a:gd name="connsiteY4" fmla="*/ 139337 h 714938"/>
              <a:gd name="connsiteX5" fmla="*/ 335318 w 2486335"/>
              <a:gd name="connsiteY5" fmla="*/ 165463 h 7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6335" h="714938">
                <a:moveTo>
                  <a:pt x="2486335" y="0"/>
                </a:moveTo>
                <a:cubicBezTo>
                  <a:pt x="2075581" y="344714"/>
                  <a:pt x="1664827" y="689429"/>
                  <a:pt x="1258427" y="714103"/>
                </a:cubicBezTo>
                <a:cubicBezTo>
                  <a:pt x="852027" y="738777"/>
                  <a:pt x="220655" y="209006"/>
                  <a:pt x="47935" y="148046"/>
                </a:cubicBezTo>
                <a:cubicBezTo>
                  <a:pt x="-124785" y="87086"/>
                  <a:pt x="225010" y="349794"/>
                  <a:pt x="222107" y="348343"/>
                </a:cubicBezTo>
                <a:cubicBezTo>
                  <a:pt x="219204" y="346892"/>
                  <a:pt x="11650" y="169817"/>
                  <a:pt x="30518" y="139337"/>
                </a:cubicBezTo>
                <a:cubicBezTo>
                  <a:pt x="49386" y="108857"/>
                  <a:pt x="192352" y="137160"/>
                  <a:pt x="335318" y="16546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02742-4597-4387-80E1-70ADDD8857D4}"/>
                  </a:ext>
                </a:extLst>
              </p:cNvPr>
              <p:cNvSpPr txBox="1"/>
              <p:nvPr/>
            </p:nvSpPr>
            <p:spPr>
              <a:xfrm>
                <a:off x="8889694" y="2019734"/>
                <a:ext cx="1928028" cy="9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Convergence is guaranteed as long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exists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02742-4597-4387-80E1-70ADDD885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694" y="2019734"/>
                <a:ext cx="1928028" cy="929550"/>
              </a:xfrm>
              <a:prstGeom prst="rect">
                <a:avLst/>
              </a:prstGeom>
              <a:blipFill>
                <a:blip r:embed="rId4"/>
                <a:stretch>
                  <a:fillRect l="-2524" t="-2614" r="-2524" b="-10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9FA567-C0A7-4F4D-8967-1853A2A85855}"/>
                  </a:ext>
                </a:extLst>
              </p:cNvPr>
              <p:cNvSpPr/>
              <p:nvPr/>
            </p:nvSpPr>
            <p:spPr>
              <a:xfrm>
                <a:off x="3588294" y="3951476"/>
                <a:ext cx="4361963" cy="844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𝑽𝑬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𝑻𝑫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𝒎𝒊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𝑽𝑬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9FA567-C0A7-4F4D-8967-1853A2A85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294" y="3951476"/>
                <a:ext cx="4361963" cy="844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1DD0236C-DECA-425D-B235-923A92551601}"/>
              </a:ext>
            </a:extLst>
          </p:cNvPr>
          <p:cNvSpPr/>
          <p:nvPr/>
        </p:nvSpPr>
        <p:spPr>
          <a:xfrm>
            <a:off x="6096000" y="3920637"/>
            <a:ext cx="1854257" cy="90569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CBD288A-28FD-4CEB-BDDC-88697872FE74}"/>
              </a:ext>
            </a:extLst>
          </p:cNvPr>
          <p:cNvSpPr/>
          <p:nvPr/>
        </p:nvSpPr>
        <p:spPr>
          <a:xfrm>
            <a:off x="7717140" y="3535624"/>
            <a:ext cx="1270106" cy="532403"/>
          </a:xfrm>
          <a:custGeom>
            <a:avLst/>
            <a:gdLst>
              <a:gd name="connsiteX0" fmla="*/ 1270106 w 1270106"/>
              <a:gd name="connsiteY0" fmla="*/ 531279 h 532403"/>
              <a:gd name="connsiteX1" fmla="*/ 773717 w 1270106"/>
              <a:gd name="connsiteY1" fmla="*/ 56 h 532403"/>
              <a:gd name="connsiteX2" fmla="*/ 94449 w 1270106"/>
              <a:gd name="connsiteY2" fmla="*/ 496445 h 532403"/>
              <a:gd name="connsiteX3" fmla="*/ 94449 w 1270106"/>
              <a:gd name="connsiteY3" fmla="*/ 348399 h 532403"/>
              <a:gd name="connsiteX4" fmla="*/ 7363 w 1270106"/>
              <a:gd name="connsiteY4" fmla="*/ 505153 h 532403"/>
              <a:gd name="connsiteX5" fmla="*/ 312163 w 1270106"/>
              <a:gd name="connsiteY5" fmla="*/ 531279 h 53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0106" h="532403">
                <a:moveTo>
                  <a:pt x="1270106" y="531279"/>
                </a:moveTo>
                <a:cubicBezTo>
                  <a:pt x="1119883" y="268570"/>
                  <a:pt x="969660" y="5862"/>
                  <a:pt x="773717" y="56"/>
                </a:cubicBezTo>
                <a:cubicBezTo>
                  <a:pt x="577774" y="-5750"/>
                  <a:pt x="207660" y="438388"/>
                  <a:pt x="94449" y="496445"/>
                </a:cubicBezTo>
                <a:cubicBezTo>
                  <a:pt x="-18762" y="554502"/>
                  <a:pt x="108963" y="346948"/>
                  <a:pt x="94449" y="348399"/>
                </a:cubicBezTo>
                <a:cubicBezTo>
                  <a:pt x="79935" y="349850"/>
                  <a:pt x="-28923" y="474673"/>
                  <a:pt x="7363" y="505153"/>
                </a:cubicBezTo>
                <a:cubicBezTo>
                  <a:pt x="43649" y="535633"/>
                  <a:pt x="177906" y="533456"/>
                  <a:pt x="312163" y="53127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CCC24-798A-4FE6-9F34-3EC4F4EC9C45}"/>
              </a:ext>
            </a:extLst>
          </p:cNvPr>
          <p:cNvSpPr txBox="1"/>
          <p:nvPr/>
        </p:nvSpPr>
        <p:spPr>
          <a:xfrm>
            <a:off x="8769531" y="4119344"/>
            <a:ext cx="1854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Smallest error possible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0AE414-E755-4310-A006-1F2109679788}"/>
              </a:ext>
            </a:extLst>
          </p:cNvPr>
          <p:cNvSpPr/>
          <p:nvPr/>
        </p:nvSpPr>
        <p:spPr>
          <a:xfrm>
            <a:off x="5707060" y="4435603"/>
            <a:ext cx="475831" cy="416683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D78BBE-E357-412D-8195-E6EF15DB2593}"/>
                  </a:ext>
                </a:extLst>
              </p:cNvPr>
              <p:cNvSpPr txBox="1"/>
              <p:nvPr/>
            </p:nvSpPr>
            <p:spPr>
              <a:xfrm>
                <a:off x="6357257" y="5059163"/>
                <a:ext cx="4266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accent6"/>
                    </a:solidFill>
                    <a:latin typeface="Bradley Hand ITC" panose="03070402050302030203" pitchFamily="66" charset="0"/>
                  </a:rPr>
                  <a:t>Often the discount factor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b="1" dirty="0">
                    <a:solidFill>
                      <a:schemeClr val="accent6"/>
                    </a:solidFill>
                    <a:latin typeface="Bradley Hand ITC" panose="03070402050302030203" pitchFamily="66" charset="0"/>
                  </a:rPr>
                  <a:t> is near to 1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D78BBE-E357-412D-8195-E6EF15DB2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257" y="5059163"/>
                <a:ext cx="4266531" cy="369332"/>
              </a:xfrm>
              <a:prstGeom prst="rect">
                <a:avLst/>
              </a:prstGeom>
              <a:blipFill>
                <a:blip r:embed="rId6"/>
                <a:stretch>
                  <a:fillRect l="-1286" t="-6557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9E95429-0EC9-467E-BF1C-2210E2022862}"/>
              </a:ext>
            </a:extLst>
          </p:cNvPr>
          <p:cNvSpPr/>
          <p:nvPr/>
        </p:nvSpPr>
        <p:spPr>
          <a:xfrm>
            <a:off x="5961439" y="4824381"/>
            <a:ext cx="404527" cy="520200"/>
          </a:xfrm>
          <a:custGeom>
            <a:avLst/>
            <a:gdLst>
              <a:gd name="connsiteX0" fmla="*/ 404527 w 404527"/>
              <a:gd name="connsiteY0" fmla="*/ 479139 h 520200"/>
              <a:gd name="connsiteX1" fmla="*/ 186812 w 404527"/>
              <a:gd name="connsiteY1" fmla="*/ 479139 h 520200"/>
              <a:gd name="connsiteX2" fmla="*/ 38767 w 404527"/>
              <a:gd name="connsiteY2" fmla="*/ 52419 h 520200"/>
              <a:gd name="connsiteX3" fmla="*/ 12641 w 404527"/>
              <a:gd name="connsiteY3" fmla="*/ 183048 h 520200"/>
              <a:gd name="connsiteX4" fmla="*/ 12641 w 404527"/>
              <a:gd name="connsiteY4" fmla="*/ 168 h 520200"/>
              <a:gd name="connsiteX5" fmla="*/ 169395 w 404527"/>
              <a:gd name="connsiteY5" fmla="*/ 156922 h 52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527" h="520200">
                <a:moveTo>
                  <a:pt x="404527" y="479139"/>
                </a:moveTo>
                <a:cubicBezTo>
                  <a:pt x="326149" y="514699"/>
                  <a:pt x="247772" y="550259"/>
                  <a:pt x="186812" y="479139"/>
                </a:cubicBezTo>
                <a:cubicBezTo>
                  <a:pt x="125852" y="408019"/>
                  <a:pt x="67795" y="101767"/>
                  <a:pt x="38767" y="52419"/>
                </a:cubicBezTo>
                <a:cubicBezTo>
                  <a:pt x="9739" y="3071"/>
                  <a:pt x="16995" y="191756"/>
                  <a:pt x="12641" y="183048"/>
                </a:cubicBezTo>
                <a:cubicBezTo>
                  <a:pt x="8287" y="174340"/>
                  <a:pt x="-13485" y="4522"/>
                  <a:pt x="12641" y="168"/>
                </a:cubicBezTo>
                <a:cubicBezTo>
                  <a:pt x="38767" y="-4186"/>
                  <a:pt x="104081" y="76368"/>
                  <a:pt x="169395" y="15692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5A946A-7924-4D72-9638-DD981640D6B0}"/>
              </a:ext>
            </a:extLst>
          </p:cNvPr>
          <p:cNvSpPr txBox="1"/>
          <p:nvPr/>
        </p:nvSpPr>
        <p:spPr>
          <a:xfrm>
            <a:off x="6318031" y="5383271"/>
            <a:ext cx="3844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(which can make the error substantially large)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80027-2543-41BC-AFC1-6A70C1082D5C}"/>
              </a:ext>
            </a:extLst>
          </p:cNvPr>
          <p:cNvSpPr txBox="1"/>
          <p:nvPr/>
        </p:nvSpPr>
        <p:spPr>
          <a:xfrm>
            <a:off x="6283196" y="5777427"/>
            <a:ext cx="4373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Substantial loss in asymptotic performance, but learning is usually faster (due the reduced variance)</a:t>
            </a:r>
          </a:p>
        </p:txBody>
      </p:sp>
      <p:pic>
        <p:nvPicPr>
          <p:cNvPr id="3074" name="Picture 2" descr="File:Ambox warning orange.svg - Wikimedia Commons">
            <a:extLst>
              <a:ext uri="{FF2B5EF4-FFF2-40B4-BE49-F238E27FC236}">
                <a16:creationId xmlns:a16="http://schemas.microsoft.com/office/drawing/2014/main" id="{B2EE9A00-AD1A-46DE-9735-F9696945D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052" y="5786582"/>
            <a:ext cx="927100" cy="79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649480-8717-41D8-8B4E-C7BF6D17CE87}"/>
              </a:ext>
            </a:extLst>
          </p:cNvPr>
          <p:cNvSpPr txBox="1"/>
          <p:nvPr/>
        </p:nvSpPr>
        <p:spPr>
          <a:xfrm>
            <a:off x="101035" y="4921704"/>
            <a:ext cx="367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How to decide between </a:t>
            </a:r>
            <a:r>
              <a:rPr lang="en-US" b="1" dirty="0">
                <a:solidFill>
                  <a:schemeClr val="tx2"/>
                </a:solidFill>
                <a:latin typeface="Bradley Hand ITC" panose="03070402050302030203" pitchFamily="66" charset="0"/>
              </a:rPr>
              <a:t>TD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and </a:t>
            </a:r>
            <a:r>
              <a:rPr lang="en-US" b="1" dirty="0">
                <a:solidFill>
                  <a:srgbClr val="E95326"/>
                </a:solidFill>
                <a:latin typeface="Bradley Hand ITC" panose="03070402050302030203" pitchFamily="66" charset="0"/>
              </a:rPr>
              <a:t>MC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2526E9-CF6C-41AC-9066-08B9F059740F}"/>
              </a:ext>
            </a:extLst>
          </p:cNvPr>
          <p:cNvSpPr txBox="1"/>
          <p:nvPr/>
        </p:nvSpPr>
        <p:spPr>
          <a:xfrm>
            <a:off x="80102" y="5288740"/>
            <a:ext cx="2298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It depends on the nature of the problem and how long can learning continue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0AF98EB-0E9D-4859-9A42-9A91C3E699B1}"/>
              </a:ext>
            </a:extLst>
          </p:cNvPr>
          <p:cNvSpPr/>
          <p:nvPr/>
        </p:nvSpPr>
        <p:spPr>
          <a:xfrm>
            <a:off x="2637583" y="4268517"/>
            <a:ext cx="705394" cy="653187"/>
          </a:xfrm>
          <a:custGeom>
            <a:avLst/>
            <a:gdLst>
              <a:gd name="connsiteX0" fmla="*/ 0 w 705394"/>
              <a:gd name="connsiteY0" fmla="*/ 0 h 653187"/>
              <a:gd name="connsiteX1" fmla="*/ 505097 w 705394"/>
              <a:gd name="connsiteY1" fmla="*/ 200297 h 653187"/>
              <a:gd name="connsiteX2" fmla="*/ 592183 w 705394"/>
              <a:gd name="connsiteY2" fmla="*/ 583474 h 653187"/>
              <a:gd name="connsiteX3" fmla="*/ 522514 w 705394"/>
              <a:gd name="connsiteY3" fmla="*/ 505097 h 653187"/>
              <a:gd name="connsiteX4" fmla="*/ 635725 w 705394"/>
              <a:gd name="connsiteY4" fmla="*/ 653143 h 653187"/>
              <a:gd name="connsiteX5" fmla="*/ 705394 w 705394"/>
              <a:gd name="connsiteY5" fmla="*/ 487680 h 65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394" h="653187">
                <a:moveTo>
                  <a:pt x="0" y="0"/>
                </a:moveTo>
                <a:cubicBezTo>
                  <a:pt x="203200" y="51525"/>
                  <a:pt x="406400" y="103051"/>
                  <a:pt x="505097" y="200297"/>
                </a:cubicBezTo>
                <a:cubicBezTo>
                  <a:pt x="603794" y="297543"/>
                  <a:pt x="589280" y="532674"/>
                  <a:pt x="592183" y="583474"/>
                </a:cubicBezTo>
                <a:cubicBezTo>
                  <a:pt x="595086" y="634274"/>
                  <a:pt x="515257" y="493486"/>
                  <a:pt x="522514" y="505097"/>
                </a:cubicBezTo>
                <a:cubicBezTo>
                  <a:pt x="529771" y="516709"/>
                  <a:pt x="605245" y="656046"/>
                  <a:pt x="635725" y="653143"/>
                </a:cubicBezTo>
                <a:cubicBezTo>
                  <a:pt x="666205" y="650240"/>
                  <a:pt x="685799" y="568960"/>
                  <a:pt x="705394" y="487680"/>
                </a:cubicBezTo>
              </a:path>
            </a:pathLst>
          </a:custGeom>
          <a:noFill/>
          <a:ln w="28575">
            <a:solidFill>
              <a:srgbClr val="E95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C164A9-F0F7-40D9-8980-DE3F638B510B}"/>
                  </a:ext>
                </a:extLst>
              </p:cNvPr>
              <p:cNvSpPr txBox="1"/>
              <p:nvPr/>
            </p:nvSpPr>
            <p:spPr>
              <a:xfrm>
                <a:off x="592985" y="3775068"/>
                <a:ext cx="210686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E95326"/>
                    </a:solidFill>
                    <a:latin typeface="Bradley Hand ITC" panose="03070402050302030203" pitchFamily="66" charset="0"/>
                  </a:rPr>
                  <a:t>Convegence to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600" b="1" dirty="0">
                    <a:solidFill>
                      <a:srgbClr val="E95326"/>
                    </a:solidFill>
                    <a:latin typeface="Bradley Hand ITC" panose="03070402050302030203" pitchFamily="66" charset="0"/>
                  </a:rPr>
                  <a:t> guaranteed, but learning is slow (high variance)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C164A9-F0F7-40D9-8980-DE3F638B5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5" y="3775068"/>
                <a:ext cx="2106868" cy="1077218"/>
              </a:xfrm>
              <a:prstGeom prst="rect">
                <a:avLst/>
              </a:prstGeom>
              <a:blipFill>
                <a:blip r:embed="rId8"/>
                <a:stretch>
                  <a:fillRect l="-867" t="-1695" r="-3468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3509874-3830-4A07-867D-FD2E17B37499}"/>
              </a:ext>
            </a:extLst>
          </p:cNvPr>
          <p:cNvSpPr txBox="1"/>
          <p:nvPr/>
        </p:nvSpPr>
        <p:spPr>
          <a:xfrm>
            <a:off x="2212651" y="5729786"/>
            <a:ext cx="355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May have a bad asymptotic performance, but learns faster due to bootstrapping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9FE0ED5-8A0E-4210-ACBC-E9E8F539D041}"/>
              </a:ext>
            </a:extLst>
          </p:cNvPr>
          <p:cNvSpPr/>
          <p:nvPr/>
        </p:nvSpPr>
        <p:spPr>
          <a:xfrm>
            <a:off x="2565738" y="5287795"/>
            <a:ext cx="194879" cy="416319"/>
          </a:xfrm>
          <a:custGeom>
            <a:avLst/>
            <a:gdLst>
              <a:gd name="connsiteX0" fmla="*/ 194879 w 194879"/>
              <a:gd name="connsiteY0" fmla="*/ 416319 h 416319"/>
              <a:gd name="connsiteX1" fmla="*/ 20708 w 194879"/>
              <a:gd name="connsiteY1" fmla="*/ 15725 h 416319"/>
              <a:gd name="connsiteX2" fmla="*/ 3291 w 194879"/>
              <a:gd name="connsiteY2" fmla="*/ 163771 h 416319"/>
              <a:gd name="connsiteX3" fmla="*/ 20708 w 194879"/>
              <a:gd name="connsiteY3" fmla="*/ 7016 h 416319"/>
              <a:gd name="connsiteX4" fmla="*/ 168753 w 194879"/>
              <a:gd name="connsiteY4" fmla="*/ 41851 h 41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79" h="416319">
                <a:moveTo>
                  <a:pt x="194879" y="416319"/>
                </a:moveTo>
                <a:cubicBezTo>
                  <a:pt x="123759" y="237067"/>
                  <a:pt x="52639" y="57816"/>
                  <a:pt x="20708" y="15725"/>
                </a:cubicBezTo>
                <a:cubicBezTo>
                  <a:pt x="-11223" y="-26366"/>
                  <a:pt x="3291" y="165222"/>
                  <a:pt x="3291" y="163771"/>
                </a:cubicBezTo>
                <a:cubicBezTo>
                  <a:pt x="3291" y="162320"/>
                  <a:pt x="-6869" y="27336"/>
                  <a:pt x="20708" y="7016"/>
                </a:cubicBezTo>
                <a:cubicBezTo>
                  <a:pt x="48285" y="-13304"/>
                  <a:pt x="108519" y="14273"/>
                  <a:pt x="168753" y="41851"/>
                </a:cubicBez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E3D8EF-B1F4-4963-84AE-3ADFCD1D3E3B}"/>
              </a:ext>
            </a:extLst>
          </p:cNvPr>
          <p:cNvSpPr txBox="1"/>
          <p:nvPr/>
        </p:nvSpPr>
        <p:spPr>
          <a:xfrm>
            <a:off x="8889694" y="2949284"/>
            <a:ext cx="2524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(in fact, it can be proven that it always exists)</a:t>
            </a:r>
          </a:p>
        </p:txBody>
      </p:sp>
    </p:spTree>
    <p:extLst>
      <p:ext uri="{BB962C8B-B14F-4D97-AF65-F5344CB8AC3E}">
        <p14:creationId xmlns:p14="http://schemas.microsoft.com/office/powerpoint/2010/main" val="265930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2" grpId="0" animBg="1"/>
      <p:bldP spid="15" grpId="0"/>
      <p:bldP spid="16" grpId="0" animBg="1"/>
      <p:bldP spid="20" grpId="0"/>
      <p:bldP spid="21" grpId="0"/>
      <p:bldP spid="22" grpId="0"/>
      <p:bldP spid="23" grpId="0"/>
      <p:bldP spid="24" grpId="0" animBg="1"/>
      <p:bldP spid="24" grpId="1" animBg="1"/>
      <p:bldP spid="25" grpId="0"/>
      <p:bldP spid="25" grpId="1"/>
      <p:bldP spid="27" grpId="0"/>
      <p:bldP spid="27" grpId="1"/>
      <p:bldP spid="28" grpId="0" animBg="1"/>
      <p:bldP spid="28" grpId="1" animBg="1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AA7B549-A633-4BEC-A0D8-D88FE5DB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16" y="3004453"/>
            <a:ext cx="4543425" cy="36099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4FBB20-A53B-4C21-8AAB-BB79FD8E4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17"/>
          <a:stretch/>
        </p:blipFill>
        <p:spPr>
          <a:xfrm>
            <a:off x="146824" y="3543701"/>
            <a:ext cx="3594555" cy="25268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A606-C3AF-4A95-AFE8-3E240898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27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E8FA5-7996-44A2-95BD-66B3C05E7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FB97C-D302-4E5B-BE7F-DDD3C9AB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7053CD-4B06-47AA-91D6-EA83EF8B9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1000-state Random Walk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B1A482-674B-4607-9BDC-592F4D9E5A77}"/>
              </a:ext>
            </a:extLst>
          </p:cNvPr>
          <p:cNvSpPr/>
          <p:nvPr/>
        </p:nvSpPr>
        <p:spPr>
          <a:xfrm>
            <a:off x="139337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Bradley Hand ITC" panose="03070402050302030203" pitchFamily="66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9057BD-BEEC-4BE0-8559-E6960FCDE500}"/>
              </a:ext>
            </a:extLst>
          </p:cNvPr>
          <p:cNvSpPr/>
          <p:nvPr/>
        </p:nvSpPr>
        <p:spPr>
          <a:xfrm>
            <a:off x="2486297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8C03E1-7D44-4EE1-85A6-F8E25959CFCD}"/>
              </a:ext>
            </a:extLst>
          </p:cNvPr>
          <p:cNvSpPr/>
          <p:nvPr/>
        </p:nvSpPr>
        <p:spPr>
          <a:xfrm>
            <a:off x="3579223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BCA677-0EE0-485E-8C40-05181BC08664}"/>
              </a:ext>
            </a:extLst>
          </p:cNvPr>
          <p:cNvSpPr/>
          <p:nvPr/>
        </p:nvSpPr>
        <p:spPr>
          <a:xfrm>
            <a:off x="7606939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950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CBB3DA-E380-4E31-AAB6-28EE17CA4CEB}"/>
              </a:ext>
            </a:extLst>
          </p:cNvPr>
          <p:cNvSpPr/>
          <p:nvPr/>
        </p:nvSpPr>
        <p:spPr>
          <a:xfrm>
            <a:off x="8699865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E9B73A-BCB0-4E56-B0B4-0F42DCF210F4}"/>
              </a:ext>
            </a:extLst>
          </p:cNvPr>
          <p:cNvSpPr/>
          <p:nvPr/>
        </p:nvSpPr>
        <p:spPr>
          <a:xfrm>
            <a:off x="979279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EC31A6-4771-453A-830A-2779103DC7C8}"/>
              </a:ext>
            </a:extLst>
          </p:cNvPr>
          <p:cNvSpPr/>
          <p:nvPr/>
        </p:nvSpPr>
        <p:spPr>
          <a:xfrm>
            <a:off x="300445" y="1828800"/>
            <a:ext cx="670560" cy="6705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8C1CA3-B278-4963-B472-FBA70DF1546A}"/>
              </a:ext>
            </a:extLst>
          </p:cNvPr>
          <p:cNvSpPr/>
          <p:nvPr/>
        </p:nvSpPr>
        <p:spPr>
          <a:xfrm>
            <a:off x="10885717" y="1828800"/>
            <a:ext cx="670560" cy="6705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C093EF-1F0D-432F-9120-BBD58F9F2E34}"/>
              </a:ext>
            </a:extLst>
          </p:cNvPr>
          <p:cNvSpPr/>
          <p:nvPr/>
        </p:nvSpPr>
        <p:spPr>
          <a:xfrm>
            <a:off x="559308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500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8C0F75-E4EF-4669-8444-2337E0C3F241}"/>
              </a:ext>
            </a:extLst>
          </p:cNvPr>
          <p:cNvCxnSpPr>
            <a:stCxn id="7" idx="2"/>
            <a:endCxn id="17" idx="3"/>
          </p:cNvCxnSpPr>
          <p:nvPr/>
        </p:nvCxnSpPr>
        <p:spPr>
          <a:xfrm flipH="1">
            <a:off x="971005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B371CC-2CAD-469C-98E0-B95D455760CD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206393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DDEC17-3658-4841-9546-BF287C1591A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156857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D3BBEC-C78E-4A42-B4FB-C9F750335BCD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249783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4ED73D-BEA6-4979-9C5F-208C8ABA23AB}"/>
              </a:ext>
            </a:extLst>
          </p:cNvPr>
          <p:cNvCxnSpPr>
            <a:cxnSpLocks/>
          </p:cNvCxnSpPr>
          <p:nvPr/>
        </p:nvCxnSpPr>
        <p:spPr>
          <a:xfrm>
            <a:off x="5170715" y="2164081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F07996-B3EC-448F-83D9-B382D6C9B9F4}"/>
              </a:ext>
            </a:extLst>
          </p:cNvPr>
          <p:cNvCxnSpPr>
            <a:cxnSpLocks/>
          </p:cNvCxnSpPr>
          <p:nvPr/>
        </p:nvCxnSpPr>
        <p:spPr>
          <a:xfrm>
            <a:off x="626364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133CA0-185A-4704-8223-06BF0464E626}"/>
              </a:ext>
            </a:extLst>
          </p:cNvPr>
          <p:cNvCxnSpPr>
            <a:cxnSpLocks/>
          </p:cNvCxnSpPr>
          <p:nvPr/>
        </p:nvCxnSpPr>
        <p:spPr>
          <a:xfrm>
            <a:off x="7184573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8B83A6-5695-4AE0-B7F7-25D867792AE5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8277499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3C96B0-FDC9-4BE7-9074-52D55C3C521C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9370425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0D64E2-050F-48C6-9354-4D3994464D23}"/>
              </a:ext>
            </a:extLst>
          </p:cNvPr>
          <p:cNvCxnSpPr>
            <a:cxnSpLocks/>
            <a:stCxn id="15" idx="6"/>
            <a:endCxn id="18" idx="1"/>
          </p:cNvCxnSpPr>
          <p:nvPr/>
        </p:nvCxnSpPr>
        <p:spPr>
          <a:xfrm>
            <a:off x="1046335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A9D8E7D-1B49-4DE1-A0A9-ED91B6E7B634}"/>
              </a:ext>
            </a:extLst>
          </p:cNvPr>
          <p:cNvSpPr txBox="1"/>
          <p:nvPr/>
        </p:nvSpPr>
        <p:spPr>
          <a:xfrm>
            <a:off x="4722224" y="1846218"/>
            <a:ext cx="42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42F400-EEBD-4E6D-AA34-24CDDD1A7F7D}"/>
              </a:ext>
            </a:extLst>
          </p:cNvPr>
          <p:cNvSpPr txBox="1"/>
          <p:nvPr/>
        </p:nvSpPr>
        <p:spPr>
          <a:xfrm>
            <a:off x="6693629" y="1846218"/>
            <a:ext cx="42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C22593-4791-45D4-AFE4-C5D212E81CB2}"/>
              </a:ext>
            </a:extLst>
          </p:cNvPr>
          <p:cNvSpPr txBox="1"/>
          <p:nvPr/>
        </p:nvSpPr>
        <p:spPr>
          <a:xfrm>
            <a:off x="5048314" y="2210865"/>
            <a:ext cx="86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 states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6BC813-0C9A-4D61-B13D-5FE59617354D}"/>
              </a:ext>
            </a:extLst>
          </p:cNvPr>
          <p:cNvSpPr txBox="1"/>
          <p:nvPr/>
        </p:nvSpPr>
        <p:spPr>
          <a:xfrm>
            <a:off x="5937214" y="2220358"/>
            <a:ext cx="82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 states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0C3AB2-BFAD-480F-B9B4-F62A0EC8749E}"/>
              </a:ext>
            </a:extLst>
          </p:cNvPr>
          <p:cNvSpPr txBox="1"/>
          <p:nvPr/>
        </p:nvSpPr>
        <p:spPr>
          <a:xfrm>
            <a:off x="5004273" y="1289655"/>
            <a:ext cx="203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Equal probability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EAD9FB-544C-4F9A-84EB-81DE7FD2B96A}"/>
              </a:ext>
            </a:extLst>
          </p:cNvPr>
          <p:cNvSpPr txBox="1"/>
          <p:nvPr/>
        </p:nvSpPr>
        <p:spPr>
          <a:xfrm>
            <a:off x="982497" y="1766889"/>
            <a:ext cx="4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19C011-8694-4E0E-A2A7-F64AB8EE1FCA}"/>
              </a:ext>
            </a:extLst>
          </p:cNvPr>
          <p:cNvSpPr txBox="1"/>
          <p:nvPr/>
        </p:nvSpPr>
        <p:spPr>
          <a:xfrm>
            <a:off x="982497" y="2264843"/>
            <a:ext cx="58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73A758-B206-41E9-8047-73B2CF339951}"/>
              </a:ext>
            </a:extLst>
          </p:cNvPr>
          <p:cNvSpPr txBox="1"/>
          <p:nvPr/>
        </p:nvSpPr>
        <p:spPr>
          <a:xfrm>
            <a:off x="10455123" y="2264843"/>
            <a:ext cx="58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+1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A48D749-6495-4A36-969C-A80433531173}"/>
              </a:ext>
            </a:extLst>
          </p:cNvPr>
          <p:cNvSpPr/>
          <p:nvPr/>
        </p:nvSpPr>
        <p:spPr>
          <a:xfrm>
            <a:off x="6913922" y="5736372"/>
            <a:ext cx="1037004" cy="292228"/>
          </a:xfrm>
          <a:custGeom>
            <a:avLst/>
            <a:gdLst>
              <a:gd name="connsiteX0" fmla="*/ 1037004 w 1037004"/>
              <a:gd name="connsiteY0" fmla="*/ 279678 h 292228"/>
              <a:gd name="connsiteX1" fmla="*/ 497072 w 1037004"/>
              <a:gd name="connsiteY1" fmla="*/ 262261 h 292228"/>
              <a:gd name="connsiteX2" fmla="*/ 26810 w 1037004"/>
              <a:gd name="connsiteY2" fmla="*/ 18421 h 292228"/>
              <a:gd name="connsiteX3" fmla="*/ 52935 w 1037004"/>
              <a:gd name="connsiteY3" fmla="*/ 262261 h 292228"/>
              <a:gd name="connsiteX4" fmla="*/ 9392 w 1037004"/>
              <a:gd name="connsiteY4" fmla="*/ 18421 h 292228"/>
              <a:gd name="connsiteX5" fmla="*/ 253232 w 1037004"/>
              <a:gd name="connsiteY5" fmla="*/ 35838 h 29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7004" h="292228">
                <a:moveTo>
                  <a:pt x="1037004" y="279678"/>
                </a:moveTo>
                <a:cubicBezTo>
                  <a:pt x="851221" y="292741"/>
                  <a:pt x="665438" y="305804"/>
                  <a:pt x="497072" y="262261"/>
                </a:cubicBezTo>
                <a:cubicBezTo>
                  <a:pt x="328706" y="218718"/>
                  <a:pt x="100833" y="18421"/>
                  <a:pt x="26810" y="18421"/>
                </a:cubicBezTo>
                <a:cubicBezTo>
                  <a:pt x="-47213" y="18421"/>
                  <a:pt x="55838" y="262261"/>
                  <a:pt x="52935" y="262261"/>
                </a:cubicBezTo>
                <a:cubicBezTo>
                  <a:pt x="50032" y="262261"/>
                  <a:pt x="-23991" y="56158"/>
                  <a:pt x="9392" y="18421"/>
                </a:cubicBezTo>
                <a:cubicBezTo>
                  <a:pt x="42775" y="-19316"/>
                  <a:pt x="148003" y="8261"/>
                  <a:pt x="253232" y="35838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6049DA-1A12-415E-9A13-47BE754D8EB6}"/>
              </a:ext>
            </a:extLst>
          </p:cNvPr>
          <p:cNvSpPr txBox="1"/>
          <p:nvPr/>
        </p:nvSpPr>
        <p:spPr>
          <a:xfrm>
            <a:off x="7981407" y="5420821"/>
            <a:ext cx="2778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Asymptotic values of semi-gradient TD are worse than asymptotic MC</a:t>
            </a:r>
          </a:p>
        </p:txBody>
      </p:sp>
    </p:spTree>
    <p:extLst>
      <p:ext uri="{BB962C8B-B14F-4D97-AF65-F5344CB8AC3E}">
        <p14:creationId xmlns:p14="http://schemas.microsoft.com/office/powerpoint/2010/main" val="6310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 &amp; Introduction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Predictive Objective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Stochastic-gradient and Semi-gradient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Linear Methods</a:t>
            </a:r>
          </a:p>
          <a:p>
            <a:r>
              <a:rPr lang="en-US" b="1" dirty="0"/>
              <a:t>Feature Construction for 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Non-linear Methods: ANNs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Function Approx.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Interest and Emphasis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98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83DCCD-E0A1-4378-9CD8-9D4090959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Polynomials: simplest family of features used for interpolation and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1DDA7-14D1-4328-AA04-3A487457D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6107F-7E1C-44E8-BD02-7CB5AC212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© Amadeus IT Group and its affiliates and subsidiaries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EEBE773-F9BC-43DD-9908-9BC979ED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Construction for Linear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7B895-9BDE-40AE-BD76-0E36D0B54972}"/>
                  </a:ext>
                </a:extLst>
              </p:cNvPr>
              <p:cNvSpPr txBox="1"/>
              <p:nvPr/>
            </p:nvSpPr>
            <p:spPr>
              <a:xfrm>
                <a:off x="3901709" y="3607988"/>
                <a:ext cx="437690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32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7B895-9BDE-40AE-BD76-0E36D0B54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709" y="3607988"/>
                <a:ext cx="4376904" cy="5012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64502E-9AD0-450B-BC81-65F22C6DD60C}"/>
              </a:ext>
            </a:extLst>
          </p:cNvPr>
          <p:cNvSpPr/>
          <p:nvPr/>
        </p:nvSpPr>
        <p:spPr>
          <a:xfrm>
            <a:off x="3943779" y="4069756"/>
            <a:ext cx="1828800" cy="461242"/>
          </a:xfrm>
          <a:custGeom>
            <a:avLst/>
            <a:gdLst>
              <a:gd name="connsiteX0" fmla="*/ 0 w 1828800"/>
              <a:gd name="connsiteY0" fmla="*/ 347632 h 461242"/>
              <a:gd name="connsiteX1" fmla="*/ 1539551 w 1828800"/>
              <a:gd name="connsiteY1" fmla="*/ 440938 h 461242"/>
              <a:gd name="connsiteX2" fmla="*/ 1567543 w 1828800"/>
              <a:gd name="connsiteY2" fmla="*/ 2399 h 461242"/>
              <a:gd name="connsiteX3" fmla="*/ 1502229 w 1828800"/>
              <a:gd name="connsiteY3" fmla="*/ 254326 h 461242"/>
              <a:gd name="connsiteX4" fmla="*/ 1576874 w 1828800"/>
              <a:gd name="connsiteY4" fmla="*/ 11730 h 461242"/>
              <a:gd name="connsiteX5" fmla="*/ 1828800 w 1828800"/>
              <a:gd name="connsiteY5" fmla="*/ 161020 h 46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" h="461242">
                <a:moveTo>
                  <a:pt x="0" y="347632"/>
                </a:moveTo>
                <a:cubicBezTo>
                  <a:pt x="639147" y="423054"/>
                  <a:pt x="1278294" y="498477"/>
                  <a:pt x="1539551" y="440938"/>
                </a:cubicBezTo>
                <a:cubicBezTo>
                  <a:pt x="1800808" y="383399"/>
                  <a:pt x="1573763" y="33501"/>
                  <a:pt x="1567543" y="2399"/>
                </a:cubicBezTo>
                <a:cubicBezTo>
                  <a:pt x="1561323" y="-28703"/>
                  <a:pt x="1500674" y="252771"/>
                  <a:pt x="1502229" y="254326"/>
                </a:cubicBezTo>
                <a:cubicBezTo>
                  <a:pt x="1503784" y="255881"/>
                  <a:pt x="1522445" y="27281"/>
                  <a:pt x="1576874" y="11730"/>
                </a:cubicBezTo>
                <a:cubicBezTo>
                  <a:pt x="1631303" y="-3821"/>
                  <a:pt x="1730051" y="78599"/>
                  <a:pt x="1828800" y="16102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4B6DBF-0883-4FCF-8EEF-6EB672CC1B5C}"/>
              </a:ext>
            </a:extLst>
          </p:cNvPr>
          <p:cNvSpPr txBox="1"/>
          <p:nvPr/>
        </p:nvSpPr>
        <p:spPr>
          <a:xfrm>
            <a:off x="1669713" y="4109279"/>
            <a:ext cx="2528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Representation of affine functions in the original state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998E45-E408-4879-8EC1-DBCDAFF01BBD}"/>
                  </a:ext>
                </a:extLst>
              </p:cNvPr>
              <p:cNvSpPr txBox="1"/>
              <p:nvPr/>
            </p:nvSpPr>
            <p:spPr>
              <a:xfrm>
                <a:off x="4586933" y="2436655"/>
                <a:ext cx="3018134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2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998E45-E408-4879-8EC1-DBCDAFF01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933" y="2436655"/>
                <a:ext cx="3018134" cy="5012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A877A1F-4B48-403C-8761-B4B7F20D7E3C}"/>
              </a:ext>
            </a:extLst>
          </p:cNvPr>
          <p:cNvSpPr txBox="1"/>
          <p:nvPr/>
        </p:nvSpPr>
        <p:spPr>
          <a:xfrm>
            <a:off x="5914365" y="4604749"/>
            <a:ext cx="182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Capture interactions between features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F47D6A-7771-4322-BF5B-0436EA259BF1}"/>
              </a:ext>
            </a:extLst>
          </p:cNvPr>
          <p:cNvSpPr/>
          <p:nvPr/>
        </p:nvSpPr>
        <p:spPr>
          <a:xfrm>
            <a:off x="7005648" y="2126892"/>
            <a:ext cx="1811781" cy="380403"/>
          </a:xfrm>
          <a:custGeom>
            <a:avLst/>
            <a:gdLst>
              <a:gd name="connsiteX0" fmla="*/ 1811781 w 1811781"/>
              <a:gd name="connsiteY0" fmla="*/ 243084 h 380403"/>
              <a:gd name="connsiteX1" fmla="*/ 869389 w 1811781"/>
              <a:gd name="connsiteY1" fmla="*/ 488 h 380403"/>
              <a:gd name="connsiteX2" fmla="*/ 113609 w 1811781"/>
              <a:gd name="connsiteY2" fmla="*/ 299067 h 380403"/>
              <a:gd name="connsiteX3" fmla="*/ 104279 w 1811781"/>
              <a:gd name="connsiteY3" fmla="*/ 168439 h 380403"/>
              <a:gd name="connsiteX4" fmla="*/ 1642 w 1811781"/>
              <a:gd name="connsiteY4" fmla="*/ 355051 h 380403"/>
              <a:gd name="connsiteX5" fmla="*/ 197585 w 1811781"/>
              <a:gd name="connsiteY5" fmla="*/ 373712 h 38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1781" h="380403">
                <a:moveTo>
                  <a:pt x="1811781" y="243084"/>
                </a:moveTo>
                <a:cubicBezTo>
                  <a:pt x="1482099" y="117120"/>
                  <a:pt x="1152418" y="-8843"/>
                  <a:pt x="869389" y="488"/>
                </a:cubicBezTo>
                <a:cubicBezTo>
                  <a:pt x="586360" y="9818"/>
                  <a:pt x="241127" y="271075"/>
                  <a:pt x="113609" y="299067"/>
                </a:cubicBezTo>
                <a:cubicBezTo>
                  <a:pt x="-13909" y="327059"/>
                  <a:pt x="122940" y="159108"/>
                  <a:pt x="104279" y="168439"/>
                </a:cubicBezTo>
                <a:cubicBezTo>
                  <a:pt x="85618" y="177770"/>
                  <a:pt x="-13909" y="320839"/>
                  <a:pt x="1642" y="355051"/>
                </a:cubicBezTo>
                <a:cubicBezTo>
                  <a:pt x="17193" y="389263"/>
                  <a:pt x="107389" y="381487"/>
                  <a:pt x="197585" y="37371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ECDBC-0A13-4ED1-BDC3-06295C75AAA4}"/>
              </a:ext>
            </a:extLst>
          </p:cNvPr>
          <p:cNvSpPr txBox="1"/>
          <p:nvPr/>
        </p:nvSpPr>
        <p:spPr>
          <a:xfrm>
            <a:off x="8792649" y="2152920"/>
            <a:ext cx="167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2 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BD2C2-436D-45CE-B494-FA5B9ED27664}"/>
              </a:ext>
            </a:extLst>
          </p:cNvPr>
          <p:cNvSpPr txBox="1"/>
          <p:nvPr/>
        </p:nvSpPr>
        <p:spPr>
          <a:xfrm>
            <a:off x="8836090" y="2614141"/>
            <a:ext cx="2692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Issue 1: if both are zero, than the estimate has to be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738617-EC10-44F3-BD32-0FE82AF1316F}"/>
              </a:ext>
            </a:extLst>
          </p:cNvPr>
          <p:cNvSpPr txBox="1"/>
          <p:nvPr/>
        </p:nvSpPr>
        <p:spPr>
          <a:xfrm>
            <a:off x="8814060" y="3589086"/>
            <a:ext cx="2692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Issue 2: we not capture interaction between features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D3D784-6769-4154-804D-18DD11F00D19}"/>
              </a:ext>
            </a:extLst>
          </p:cNvPr>
          <p:cNvSpPr txBox="1"/>
          <p:nvPr/>
        </p:nvSpPr>
        <p:spPr>
          <a:xfrm>
            <a:off x="268224" y="3658579"/>
            <a:ext cx="3336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 can instead represent as: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CA25E6B-69A3-441F-82FB-6F0AF8BA7870}"/>
              </a:ext>
            </a:extLst>
          </p:cNvPr>
          <p:cNvSpPr/>
          <p:nvPr/>
        </p:nvSpPr>
        <p:spPr>
          <a:xfrm>
            <a:off x="6456784" y="4144131"/>
            <a:ext cx="904130" cy="521175"/>
          </a:xfrm>
          <a:custGeom>
            <a:avLst/>
            <a:gdLst>
              <a:gd name="connsiteX0" fmla="*/ 0 w 904130"/>
              <a:gd name="connsiteY0" fmla="*/ 521175 h 521175"/>
              <a:gd name="connsiteX1" fmla="*/ 643812 w 904130"/>
              <a:gd name="connsiteY1" fmla="*/ 119959 h 521175"/>
              <a:gd name="connsiteX2" fmla="*/ 419877 w 904130"/>
              <a:gd name="connsiteY2" fmla="*/ 63975 h 521175"/>
              <a:gd name="connsiteX3" fmla="*/ 877077 w 904130"/>
              <a:gd name="connsiteY3" fmla="*/ 7991 h 521175"/>
              <a:gd name="connsiteX4" fmla="*/ 811763 w 904130"/>
              <a:gd name="connsiteY4" fmla="*/ 250587 h 52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130" h="521175">
                <a:moveTo>
                  <a:pt x="0" y="521175"/>
                </a:moveTo>
                <a:cubicBezTo>
                  <a:pt x="286916" y="358667"/>
                  <a:pt x="573833" y="196159"/>
                  <a:pt x="643812" y="119959"/>
                </a:cubicBezTo>
                <a:cubicBezTo>
                  <a:pt x="713792" y="43759"/>
                  <a:pt x="381000" y="82636"/>
                  <a:pt x="419877" y="63975"/>
                </a:cubicBezTo>
                <a:cubicBezTo>
                  <a:pt x="458755" y="45314"/>
                  <a:pt x="811763" y="-23111"/>
                  <a:pt x="877077" y="7991"/>
                </a:cubicBezTo>
                <a:cubicBezTo>
                  <a:pt x="942391" y="39093"/>
                  <a:pt x="877077" y="144840"/>
                  <a:pt x="811763" y="250587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8E5F8D61-00A1-48AB-AD38-A096B1BBD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Polynomials</a:t>
            </a:r>
          </a:p>
        </p:txBody>
      </p:sp>
    </p:spTree>
    <p:extLst>
      <p:ext uri="{BB962C8B-B14F-4D97-AF65-F5344CB8AC3E}">
        <p14:creationId xmlns:p14="http://schemas.microsoft.com/office/powerpoint/2010/main" val="3913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8" grpId="0"/>
      <p:bldP spid="19" grpId="0" animBg="1"/>
      <p:bldP spid="19" grpId="1" animBg="1"/>
      <p:bldP spid="20" grpId="0"/>
      <p:bldP spid="20" grpId="1"/>
      <p:bldP spid="21" grpId="0"/>
      <p:bldP spid="21" grpId="1"/>
      <p:bldP spid="23" grpId="0"/>
      <p:bldP spid="23" grpId="1"/>
      <p:bldP spid="24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85FFCF2-A3C1-4972-9E96-3865A035FF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7" r="26777"/>
          <a:stretch>
            <a:fillRect/>
          </a:stretch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5DF0-4141-430E-9902-9597B82F2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3C55E-7EF4-449B-8987-EAB2BEFC0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6FC6C9-3699-414D-93E3-7EAEA105A7A2}"/>
                  </a:ext>
                </a:extLst>
              </p:cNvPr>
              <p:cNvSpPr txBox="1"/>
              <p:nvPr/>
            </p:nvSpPr>
            <p:spPr>
              <a:xfrm>
                <a:off x="806426" y="2002857"/>
                <a:ext cx="48567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)≐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6FC6C9-3699-414D-93E3-7EAEA105A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6" y="2002857"/>
                <a:ext cx="4856779" cy="430887"/>
              </a:xfrm>
              <a:prstGeom prst="rect">
                <a:avLst/>
              </a:prstGeom>
              <a:blipFill>
                <a:blip r:embed="rId3"/>
                <a:stretch>
                  <a:fillRect l="-1757" t="-714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8DBC35-F2FD-4F0D-9E34-C01AB4F86044}"/>
              </a:ext>
            </a:extLst>
          </p:cNvPr>
          <p:cNvSpPr/>
          <p:nvPr/>
        </p:nvSpPr>
        <p:spPr>
          <a:xfrm>
            <a:off x="2760601" y="1271452"/>
            <a:ext cx="1497890" cy="723065"/>
          </a:xfrm>
          <a:custGeom>
            <a:avLst/>
            <a:gdLst>
              <a:gd name="connsiteX0" fmla="*/ 1497890 w 1497890"/>
              <a:gd name="connsiteY0" fmla="*/ 34834 h 723065"/>
              <a:gd name="connsiteX1" fmla="*/ 252565 w 1497890"/>
              <a:gd name="connsiteY1" fmla="*/ 69668 h 723065"/>
              <a:gd name="connsiteX2" fmla="*/ 148062 w 1497890"/>
              <a:gd name="connsiteY2" fmla="*/ 661851 h 723065"/>
              <a:gd name="connsiteX3" fmla="*/ 16 w 1497890"/>
              <a:gd name="connsiteY3" fmla="*/ 505097 h 723065"/>
              <a:gd name="connsiteX4" fmla="*/ 139353 w 1497890"/>
              <a:gd name="connsiteY4" fmla="*/ 722811 h 723065"/>
              <a:gd name="connsiteX5" fmla="*/ 287399 w 1497890"/>
              <a:gd name="connsiteY5" fmla="*/ 539931 h 72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7890" h="723065">
                <a:moveTo>
                  <a:pt x="1497890" y="34834"/>
                </a:moveTo>
                <a:cubicBezTo>
                  <a:pt x="987713" y="-1"/>
                  <a:pt x="477536" y="-34835"/>
                  <a:pt x="252565" y="69668"/>
                </a:cubicBezTo>
                <a:cubicBezTo>
                  <a:pt x="27594" y="174171"/>
                  <a:pt x="190153" y="589280"/>
                  <a:pt x="148062" y="661851"/>
                </a:cubicBezTo>
                <a:cubicBezTo>
                  <a:pt x="105971" y="734422"/>
                  <a:pt x="1468" y="494937"/>
                  <a:pt x="16" y="505097"/>
                </a:cubicBezTo>
                <a:cubicBezTo>
                  <a:pt x="-1436" y="515257"/>
                  <a:pt x="91456" y="717005"/>
                  <a:pt x="139353" y="722811"/>
                </a:cubicBezTo>
                <a:cubicBezTo>
                  <a:pt x="187250" y="728617"/>
                  <a:pt x="237324" y="634274"/>
                  <a:pt x="287399" y="539931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D3CF0-57EC-45F8-B9B1-6FCE9202DE5D}"/>
              </a:ext>
            </a:extLst>
          </p:cNvPr>
          <p:cNvSpPr txBox="1"/>
          <p:nvPr/>
        </p:nvSpPr>
        <p:spPr>
          <a:xfrm>
            <a:off x="3743873" y="1067192"/>
            <a:ext cx="29158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Expected return 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(or the sum of discounted rewards)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BAAA93-CCD1-43A6-AC0C-A46A44ABBC79}"/>
              </a:ext>
            </a:extLst>
          </p:cNvPr>
          <p:cNvSpPr/>
          <p:nvPr/>
        </p:nvSpPr>
        <p:spPr>
          <a:xfrm>
            <a:off x="1279627" y="2438356"/>
            <a:ext cx="1803207" cy="804170"/>
          </a:xfrm>
          <a:custGeom>
            <a:avLst/>
            <a:gdLst>
              <a:gd name="connsiteX0" fmla="*/ 1803207 w 1803207"/>
              <a:gd name="connsiteY0" fmla="*/ 792524 h 804170"/>
              <a:gd name="connsiteX1" fmla="*/ 174704 w 1803207"/>
              <a:gd name="connsiteY1" fmla="*/ 705439 h 804170"/>
              <a:gd name="connsiteX2" fmla="*/ 157287 w 1803207"/>
              <a:gd name="connsiteY2" fmla="*/ 69713 h 804170"/>
              <a:gd name="connsiteX3" fmla="*/ 533 w 1803207"/>
              <a:gd name="connsiteY3" fmla="*/ 322262 h 804170"/>
              <a:gd name="connsiteX4" fmla="*/ 218247 w 1803207"/>
              <a:gd name="connsiteY4" fmla="*/ 44 h 804170"/>
              <a:gd name="connsiteX5" fmla="*/ 244373 w 1803207"/>
              <a:gd name="connsiteY5" fmla="*/ 348387 h 80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3207" h="804170">
                <a:moveTo>
                  <a:pt x="1803207" y="792524"/>
                </a:moveTo>
                <a:cubicBezTo>
                  <a:pt x="1126115" y="809216"/>
                  <a:pt x="449024" y="825908"/>
                  <a:pt x="174704" y="705439"/>
                </a:cubicBezTo>
                <a:cubicBezTo>
                  <a:pt x="-99616" y="584970"/>
                  <a:pt x="186315" y="133576"/>
                  <a:pt x="157287" y="69713"/>
                </a:cubicBezTo>
                <a:cubicBezTo>
                  <a:pt x="128258" y="5850"/>
                  <a:pt x="-9627" y="333874"/>
                  <a:pt x="533" y="322262"/>
                </a:cubicBezTo>
                <a:cubicBezTo>
                  <a:pt x="10693" y="310650"/>
                  <a:pt x="177607" y="-4310"/>
                  <a:pt x="218247" y="44"/>
                </a:cubicBezTo>
                <a:cubicBezTo>
                  <a:pt x="258887" y="4398"/>
                  <a:pt x="251630" y="176392"/>
                  <a:pt x="244373" y="348387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EB29B6-4323-413C-BF58-6C2C5838DFFB}"/>
              </a:ext>
            </a:extLst>
          </p:cNvPr>
          <p:cNvSpPr txBox="1"/>
          <p:nvPr/>
        </p:nvSpPr>
        <p:spPr>
          <a:xfrm>
            <a:off x="3257006" y="3056709"/>
            <a:ext cx="1245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Q-Table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CB523B-671A-4F2C-9769-9ECF91BDD163}"/>
              </a:ext>
            </a:extLst>
          </p:cNvPr>
          <p:cNvSpPr txBox="1"/>
          <p:nvPr/>
        </p:nvSpPr>
        <p:spPr>
          <a:xfrm>
            <a:off x="1279627" y="3702363"/>
            <a:ext cx="4093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Once we have a Q-Table, all we needed to do was to pick the best action for each encountered state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637F5-D47B-4086-A92B-C3B6B48F8E2A}"/>
                  </a:ext>
                </a:extLst>
              </p:cNvPr>
              <p:cNvSpPr txBox="1"/>
              <p:nvPr/>
            </p:nvSpPr>
            <p:spPr>
              <a:xfrm>
                <a:off x="1350622" y="5019672"/>
                <a:ext cx="34644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637F5-D47B-4086-A92B-C3B6B48F8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622" y="5019672"/>
                <a:ext cx="3464423" cy="400110"/>
              </a:xfrm>
              <a:prstGeom prst="rect">
                <a:avLst/>
              </a:prstGeom>
              <a:blipFill>
                <a:blip r:embed="rId4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6">
            <a:extLst>
              <a:ext uri="{FF2B5EF4-FFF2-40B4-BE49-F238E27FC236}">
                <a16:creationId xmlns:a16="http://schemas.microsoft.com/office/drawing/2014/main" id="{8FF80978-8D00-44E5-9BE2-00A1AFF9A2F5}"/>
              </a:ext>
            </a:extLst>
          </p:cNvPr>
          <p:cNvSpPr txBox="1">
            <a:spLocks/>
          </p:cNvSpPr>
          <p:nvPr/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Review &amp; 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97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 animBg="1"/>
      <p:bldP spid="28" grpId="0"/>
      <p:bldP spid="29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83DCCD-E0A1-4378-9CD8-9D4090959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11228409" cy="4828567"/>
          </a:xfrm>
        </p:spPr>
        <p:txBody>
          <a:bodyPr/>
          <a:lstStyle/>
          <a:p>
            <a:r>
              <a:rPr lang="en-US" dirty="0"/>
              <a:t>Fourier: easy to use and often performs well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1DDA7-14D1-4328-AA04-3A487457D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6107F-7E1C-44E8-BD02-7CB5AC212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© Amadeus IT Group and its affiliates and subsidiaries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EEBE773-F9BC-43DD-9908-9BC979ED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Construction for Linear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998E45-E408-4879-8EC1-DBCDAFF01BBD}"/>
                  </a:ext>
                </a:extLst>
              </p:cNvPr>
              <p:cNvSpPr txBox="1"/>
              <p:nvPr/>
            </p:nvSpPr>
            <p:spPr>
              <a:xfrm>
                <a:off x="4311345" y="2369371"/>
                <a:ext cx="3569310" cy="505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𝒄𝒐𝒔</m:t>
                      </m:r>
                      <m:r>
                        <a:rPr lang="en-US" sz="32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998E45-E408-4879-8EC1-DBCDAFF01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345" y="2369371"/>
                <a:ext cx="3569310" cy="5050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8E5F8D61-00A1-48AB-AD38-A096B1BBD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Fourier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1A0E0B-9E83-45D7-AADD-E90CD9021F24}"/>
                  </a:ext>
                </a:extLst>
              </p:cNvPr>
              <p:cNvSpPr txBox="1"/>
              <p:nvPr/>
            </p:nvSpPr>
            <p:spPr>
              <a:xfrm>
                <a:off x="8359297" y="1948157"/>
                <a:ext cx="11592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1A0E0B-9E83-45D7-AADD-E90CD9021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297" y="1948157"/>
                <a:ext cx="1159292" cy="307777"/>
              </a:xfrm>
              <a:prstGeom prst="rect">
                <a:avLst/>
              </a:prstGeom>
              <a:blipFill>
                <a:blip r:embed="rId3"/>
                <a:stretch>
                  <a:fillRect l="-2632" t="-10000" r="-7368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8D9769-A8F9-450A-8205-5E350B4B456C}"/>
                  </a:ext>
                </a:extLst>
              </p:cNvPr>
              <p:cNvSpPr txBox="1"/>
              <p:nvPr/>
            </p:nvSpPr>
            <p:spPr>
              <a:xfrm>
                <a:off x="8359297" y="2312781"/>
                <a:ext cx="2138278" cy="371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8D9769-A8F9-450A-8205-5E350B4B4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297" y="2312781"/>
                <a:ext cx="2138278" cy="371833"/>
              </a:xfrm>
              <a:prstGeom prst="rect">
                <a:avLst/>
              </a:prstGeom>
              <a:blipFill>
                <a:blip r:embed="rId4"/>
                <a:stretch>
                  <a:fillRect l="-1140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3CBADE7-EF68-4F4A-88D7-EF37D2975A95}"/>
              </a:ext>
            </a:extLst>
          </p:cNvPr>
          <p:cNvSpPr txBox="1"/>
          <p:nvPr/>
        </p:nvSpPr>
        <p:spPr>
          <a:xfrm>
            <a:off x="2593910" y="3629608"/>
            <a:ext cx="6008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Major issue is that it has some trouble finding good ways to represent local properties</a:t>
            </a:r>
          </a:p>
        </p:txBody>
      </p:sp>
    </p:spTree>
    <p:extLst>
      <p:ext uri="{BB962C8B-B14F-4D97-AF65-F5344CB8AC3E}">
        <p14:creationId xmlns:p14="http://schemas.microsoft.com/office/powerpoint/2010/main" val="26808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8A606-C3AF-4A95-AFE8-3E240898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31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E8FA5-7996-44A2-95BD-66B3C05E7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FB97C-D302-4E5B-BE7F-DDD3C9AB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7053CD-4B06-47AA-91D6-EA83EF8B9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1000-state Random Walk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B1A482-674B-4607-9BDC-592F4D9E5A77}"/>
              </a:ext>
            </a:extLst>
          </p:cNvPr>
          <p:cNvSpPr/>
          <p:nvPr/>
        </p:nvSpPr>
        <p:spPr>
          <a:xfrm>
            <a:off x="139337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Bradley Hand ITC" panose="03070402050302030203" pitchFamily="66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9057BD-BEEC-4BE0-8559-E6960FCDE500}"/>
              </a:ext>
            </a:extLst>
          </p:cNvPr>
          <p:cNvSpPr/>
          <p:nvPr/>
        </p:nvSpPr>
        <p:spPr>
          <a:xfrm>
            <a:off x="2486297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8C03E1-7D44-4EE1-85A6-F8E25959CFCD}"/>
              </a:ext>
            </a:extLst>
          </p:cNvPr>
          <p:cNvSpPr/>
          <p:nvPr/>
        </p:nvSpPr>
        <p:spPr>
          <a:xfrm>
            <a:off x="3579223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BCA677-0EE0-485E-8C40-05181BC08664}"/>
              </a:ext>
            </a:extLst>
          </p:cNvPr>
          <p:cNvSpPr/>
          <p:nvPr/>
        </p:nvSpPr>
        <p:spPr>
          <a:xfrm>
            <a:off x="7606939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950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CBB3DA-E380-4E31-AAB6-28EE17CA4CEB}"/>
              </a:ext>
            </a:extLst>
          </p:cNvPr>
          <p:cNvSpPr/>
          <p:nvPr/>
        </p:nvSpPr>
        <p:spPr>
          <a:xfrm>
            <a:off x="8699865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E9B73A-BCB0-4E56-B0B4-0F42DCF210F4}"/>
              </a:ext>
            </a:extLst>
          </p:cNvPr>
          <p:cNvSpPr/>
          <p:nvPr/>
        </p:nvSpPr>
        <p:spPr>
          <a:xfrm>
            <a:off x="979279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EC31A6-4771-453A-830A-2779103DC7C8}"/>
              </a:ext>
            </a:extLst>
          </p:cNvPr>
          <p:cNvSpPr/>
          <p:nvPr/>
        </p:nvSpPr>
        <p:spPr>
          <a:xfrm>
            <a:off x="300445" y="1828800"/>
            <a:ext cx="670560" cy="6705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8C1CA3-B278-4963-B472-FBA70DF1546A}"/>
              </a:ext>
            </a:extLst>
          </p:cNvPr>
          <p:cNvSpPr/>
          <p:nvPr/>
        </p:nvSpPr>
        <p:spPr>
          <a:xfrm>
            <a:off x="10885717" y="1828800"/>
            <a:ext cx="670560" cy="6705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C093EF-1F0D-432F-9120-BBD58F9F2E34}"/>
              </a:ext>
            </a:extLst>
          </p:cNvPr>
          <p:cNvSpPr/>
          <p:nvPr/>
        </p:nvSpPr>
        <p:spPr>
          <a:xfrm>
            <a:off x="559308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500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8C0F75-E4EF-4669-8444-2337E0C3F241}"/>
              </a:ext>
            </a:extLst>
          </p:cNvPr>
          <p:cNvCxnSpPr>
            <a:stCxn id="7" idx="2"/>
            <a:endCxn id="17" idx="3"/>
          </p:cNvCxnSpPr>
          <p:nvPr/>
        </p:nvCxnSpPr>
        <p:spPr>
          <a:xfrm flipH="1">
            <a:off x="971005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B371CC-2CAD-469C-98E0-B95D455760CD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206393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DDEC17-3658-4841-9546-BF287C1591A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3156857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D3BBEC-C78E-4A42-B4FB-C9F750335BCD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249783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4ED73D-BEA6-4979-9C5F-208C8ABA23AB}"/>
              </a:ext>
            </a:extLst>
          </p:cNvPr>
          <p:cNvCxnSpPr>
            <a:cxnSpLocks/>
          </p:cNvCxnSpPr>
          <p:nvPr/>
        </p:nvCxnSpPr>
        <p:spPr>
          <a:xfrm>
            <a:off x="5170715" y="2164081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F07996-B3EC-448F-83D9-B382D6C9B9F4}"/>
              </a:ext>
            </a:extLst>
          </p:cNvPr>
          <p:cNvCxnSpPr>
            <a:cxnSpLocks/>
          </p:cNvCxnSpPr>
          <p:nvPr/>
        </p:nvCxnSpPr>
        <p:spPr>
          <a:xfrm>
            <a:off x="626364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133CA0-185A-4704-8223-06BF0464E626}"/>
              </a:ext>
            </a:extLst>
          </p:cNvPr>
          <p:cNvCxnSpPr>
            <a:cxnSpLocks/>
          </p:cNvCxnSpPr>
          <p:nvPr/>
        </p:nvCxnSpPr>
        <p:spPr>
          <a:xfrm>
            <a:off x="7184573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8B83A6-5695-4AE0-B7F7-25D867792AE5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8277499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3C96B0-FDC9-4BE7-9074-52D55C3C521C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9370425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0D64E2-050F-48C6-9354-4D3994464D23}"/>
              </a:ext>
            </a:extLst>
          </p:cNvPr>
          <p:cNvCxnSpPr>
            <a:cxnSpLocks/>
            <a:stCxn id="15" idx="6"/>
            <a:endCxn id="18" idx="1"/>
          </p:cNvCxnSpPr>
          <p:nvPr/>
        </p:nvCxnSpPr>
        <p:spPr>
          <a:xfrm>
            <a:off x="1046335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A9D8E7D-1B49-4DE1-A0A9-ED91B6E7B634}"/>
              </a:ext>
            </a:extLst>
          </p:cNvPr>
          <p:cNvSpPr txBox="1"/>
          <p:nvPr/>
        </p:nvSpPr>
        <p:spPr>
          <a:xfrm>
            <a:off x="4722224" y="1846218"/>
            <a:ext cx="42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42F400-EEBD-4E6D-AA34-24CDDD1A7F7D}"/>
              </a:ext>
            </a:extLst>
          </p:cNvPr>
          <p:cNvSpPr txBox="1"/>
          <p:nvPr/>
        </p:nvSpPr>
        <p:spPr>
          <a:xfrm>
            <a:off x="6693629" y="1846218"/>
            <a:ext cx="42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C22593-4791-45D4-AFE4-C5D212E81CB2}"/>
              </a:ext>
            </a:extLst>
          </p:cNvPr>
          <p:cNvSpPr txBox="1"/>
          <p:nvPr/>
        </p:nvSpPr>
        <p:spPr>
          <a:xfrm>
            <a:off x="5048314" y="2210865"/>
            <a:ext cx="86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 states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6BC813-0C9A-4D61-B13D-5FE59617354D}"/>
              </a:ext>
            </a:extLst>
          </p:cNvPr>
          <p:cNvSpPr txBox="1"/>
          <p:nvPr/>
        </p:nvSpPr>
        <p:spPr>
          <a:xfrm>
            <a:off x="5937214" y="2220358"/>
            <a:ext cx="82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 states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0C3AB2-BFAD-480F-B9B4-F62A0EC8749E}"/>
              </a:ext>
            </a:extLst>
          </p:cNvPr>
          <p:cNvSpPr txBox="1"/>
          <p:nvPr/>
        </p:nvSpPr>
        <p:spPr>
          <a:xfrm>
            <a:off x="5004273" y="1289655"/>
            <a:ext cx="203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Equal probability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EAD9FB-544C-4F9A-84EB-81DE7FD2B96A}"/>
              </a:ext>
            </a:extLst>
          </p:cNvPr>
          <p:cNvSpPr txBox="1"/>
          <p:nvPr/>
        </p:nvSpPr>
        <p:spPr>
          <a:xfrm>
            <a:off x="982497" y="1766889"/>
            <a:ext cx="4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19C011-8694-4E0E-A2A7-F64AB8EE1FCA}"/>
              </a:ext>
            </a:extLst>
          </p:cNvPr>
          <p:cNvSpPr txBox="1"/>
          <p:nvPr/>
        </p:nvSpPr>
        <p:spPr>
          <a:xfrm>
            <a:off x="982497" y="2264843"/>
            <a:ext cx="58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73A758-B206-41E9-8047-73B2CF339951}"/>
              </a:ext>
            </a:extLst>
          </p:cNvPr>
          <p:cNvSpPr txBox="1"/>
          <p:nvPr/>
        </p:nvSpPr>
        <p:spPr>
          <a:xfrm>
            <a:off x="10455123" y="2264843"/>
            <a:ext cx="58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+1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57CF32-7216-4C78-84C5-2389044F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463" y="2808915"/>
            <a:ext cx="6085601" cy="3574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C3E3291-1E9D-47DD-80E1-B58A4BE88A0A}"/>
              </a:ext>
            </a:extLst>
          </p:cNvPr>
          <p:cNvSpPr txBox="1"/>
          <p:nvPr/>
        </p:nvSpPr>
        <p:spPr>
          <a:xfrm>
            <a:off x="5345355" y="3351020"/>
            <a:ext cx="2696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Monte-Carlo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37A6FB9-2778-4B08-80CB-888925D6E27F}"/>
              </a:ext>
            </a:extLst>
          </p:cNvPr>
          <p:cNvSpPr/>
          <p:nvPr/>
        </p:nvSpPr>
        <p:spPr>
          <a:xfrm>
            <a:off x="8778062" y="4282749"/>
            <a:ext cx="552550" cy="408944"/>
          </a:xfrm>
          <a:custGeom>
            <a:avLst/>
            <a:gdLst>
              <a:gd name="connsiteX0" fmla="*/ 552550 w 552550"/>
              <a:gd name="connsiteY0" fmla="*/ 0 h 408944"/>
              <a:gd name="connsiteX1" fmla="*/ 39367 w 552550"/>
              <a:gd name="connsiteY1" fmla="*/ 382555 h 408944"/>
              <a:gd name="connsiteX2" fmla="*/ 104681 w 552550"/>
              <a:gd name="connsiteY2" fmla="*/ 214604 h 408944"/>
              <a:gd name="connsiteX3" fmla="*/ 2044 w 552550"/>
              <a:gd name="connsiteY3" fmla="*/ 391886 h 408944"/>
              <a:gd name="connsiteX4" fmla="*/ 216648 w 552550"/>
              <a:gd name="connsiteY4" fmla="*/ 391886 h 40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50" h="408944">
                <a:moveTo>
                  <a:pt x="552550" y="0"/>
                </a:moveTo>
                <a:cubicBezTo>
                  <a:pt x="333281" y="173394"/>
                  <a:pt x="114012" y="346788"/>
                  <a:pt x="39367" y="382555"/>
                </a:cubicBezTo>
                <a:cubicBezTo>
                  <a:pt x="-35278" y="418322"/>
                  <a:pt x="110901" y="213049"/>
                  <a:pt x="104681" y="214604"/>
                </a:cubicBezTo>
                <a:cubicBezTo>
                  <a:pt x="98461" y="216159"/>
                  <a:pt x="-16617" y="362339"/>
                  <a:pt x="2044" y="391886"/>
                </a:cubicBezTo>
                <a:cubicBezTo>
                  <a:pt x="20705" y="421433"/>
                  <a:pt x="118676" y="406659"/>
                  <a:pt x="216648" y="39188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60D28C-193B-4301-AD19-584848A8D928}"/>
                  </a:ext>
                </a:extLst>
              </p:cNvPr>
              <p:cNvSpPr txBox="1"/>
              <p:nvPr/>
            </p:nvSpPr>
            <p:spPr>
              <a:xfrm>
                <a:off x="9370425" y="4128860"/>
                <a:ext cx="14371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𝟎𝟎𝟎𝟏</m:t>
                      </m:r>
                    </m:oMath>
                  </m:oMathPara>
                </a14:m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60D28C-193B-4301-AD19-584848A8D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425" y="4128860"/>
                <a:ext cx="1437188" cy="307777"/>
              </a:xfrm>
              <a:prstGeom prst="rect">
                <a:avLst/>
              </a:prstGeom>
              <a:blipFill>
                <a:blip r:embed="rId3"/>
                <a:stretch>
                  <a:fillRect l="-2119"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7584ECD-C34F-4B23-BD26-3B6ED2C9678E}"/>
              </a:ext>
            </a:extLst>
          </p:cNvPr>
          <p:cNvSpPr/>
          <p:nvPr/>
        </p:nvSpPr>
        <p:spPr>
          <a:xfrm>
            <a:off x="8843397" y="4904670"/>
            <a:ext cx="552550" cy="408944"/>
          </a:xfrm>
          <a:custGeom>
            <a:avLst/>
            <a:gdLst>
              <a:gd name="connsiteX0" fmla="*/ 552550 w 552550"/>
              <a:gd name="connsiteY0" fmla="*/ 0 h 408944"/>
              <a:gd name="connsiteX1" fmla="*/ 39367 w 552550"/>
              <a:gd name="connsiteY1" fmla="*/ 382555 h 408944"/>
              <a:gd name="connsiteX2" fmla="*/ 104681 w 552550"/>
              <a:gd name="connsiteY2" fmla="*/ 214604 h 408944"/>
              <a:gd name="connsiteX3" fmla="*/ 2044 w 552550"/>
              <a:gd name="connsiteY3" fmla="*/ 391886 h 408944"/>
              <a:gd name="connsiteX4" fmla="*/ 216648 w 552550"/>
              <a:gd name="connsiteY4" fmla="*/ 391886 h 40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50" h="408944">
                <a:moveTo>
                  <a:pt x="552550" y="0"/>
                </a:moveTo>
                <a:cubicBezTo>
                  <a:pt x="333281" y="173394"/>
                  <a:pt x="114012" y="346788"/>
                  <a:pt x="39367" y="382555"/>
                </a:cubicBezTo>
                <a:cubicBezTo>
                  <a:pt x="-35278" y="418322"/>
                  <a:pt x="110901" y="213049"/>
                  <a:pt x="104681" y="214604"/>
                </a:cubicBezTo>
                <a:cubicBezTo>
                  <a:pt x="98461" y="216159"/>
                  <a:pt x="-16617" y="362339"/>
                  <a:pt x="2044" y="391886"/>
                </a:cubicBezTo>
                <a:cubicBezTo>
                  <a:pt x="20705" y="421433"/>
                  <a:pt x="118676" y="406659"/>
                  <a:pt x="216648" y="39188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006F74-D6C9-4230-8FCF-D92FAED840FE}"/>
                  </a:ext>
                </a:extLst>
              </p:cNvPr>
              <p:cNvSpPr txBox="1"/>
              <p:nvPr/>
            </p:nvSpPr>
            <p:spPr>
              <a:xfrm>
                <a:off x="9435760" y="4750781"/>
                <a:ext cx="15910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𝟎𝟎𝟎𝟎𝟓</m:t>
                      </m:r>
                    </m:oMath>
                  </m:oMathPara>
                </a14:m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006F74-D6C9-4230-8FCF-D92FAED84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760" y="4750781"/>
                <a:ext cx="1591077" cy="307777"/>
              </a:xfrm>
              <a:prstGeom prst="rect">
                <a:avLst/>
              </a:prstGeom>
              <a:blipFill>
                <a:blip r:embed="rId4"/>
                <a:stretch>
                  <a:fillRect l="-1533" r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FAF7329-1696-43B7-8B7E-26FEA2287AC8}"/>
              </a:ext>
            </a:extLst>
          </p:cNvPr>
          <p:cNvSpPr/>
          <p:nvPr/>
        </p:nvSpPr>
        <p:spPr>
          <a:xfrm>
            <a:off x="1524000" y="6346088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95326"/>
                </a:solidFill>
                <a:latin typeface="Bradley Hand ITC" panose="03070402050302030203" pitchFamily="66" charset="0"/>
              </a:rPr>
              <a:t>In general, we do not recommend using polynomials for online learning. – Sutton &amp; </a:t>
            </a:r>
            <a:r>
              <a:rPr lang="en-US" b="1" dirty="0" err="1">
                <a:solidFill>
                  <a:srgbClr val="E95326"/>
                </a:solidFill>
                <a:latin typeface="Bradley Hand ITC" panose="03070402050302030203" pitchFamily="66" charset="0"/>
              </a:rPr>
              <a:t>Barto</a:t>
            </a:r>
            <a:endParaRPr lang="en-US" b="1" dirty="0">
              <a:solidFill>
                <a:srgbClr val="E95326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4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83DCCD-E0A1-4378-9CD8-9D4090959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660849"/>
            <a:ext cx="11228409" cy="4647877"/>
          </a:xfrm>
        </p:spPr>
        <p:txBody>
          <a:bodyPr/>
          <a:lstStyle/>
          <a:p>
            <a:r>
              <a:rPr lang="en-US" dirty="0"/>
              <a:t>Consider the particular case of </a:t>
            </a:r>
            <a:r>
              <a:rPr lang="en-US" i="1" dirty="0"/>
              <a:t>binary features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1DDA7-14D1-4328-AA04-3A487457D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6107F-7E1C-44E8-BD02-7CB5AC212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© Amadeus IT Group and its affiliates and subsidiaries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EEBE773-F9BC-43DD-9908-9BC979ED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Construction for Linear Methods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8E5F8D61-00A1-48AB-AD38-A096B1BBD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Coarse 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6E9ED-C238-47A8-A506-FE12A12C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720" y="2128847"/>
            <a:ext cx="5050121" cy="4465902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C4C8962-F45C-48A3-81C9-28174B773B88}"/>
              </a:ext>
            </a:extLst>
          </p:cNvPr>
          <p:cNvSpPr/>
          <p:nvPr/>
        </p:nvSpPr>
        <p:spPr>
          <a:xfrm>
            <a:off x="2006082" y="2957892"/>
            <a:ext cx="1820619" cy="1100924"/>
          </a:xfrm>
          <a:custGeom>
            <a:avLst/>
            <a:gdLst>
              <a:gd name="connsiteX0" fmla="*/ 0 w 1820619"/>
              <a:gd name="connsiteY0" fmla="*/ 1100924 h 1100924"/>
              <a:gd name="connsiteX1" fmla="*/ 690465 w 1820619"/>
              <a:gd name="connsiteY1" fmla="*/ 18573 h 1100924"/>
              <a:gd name="connsiteX2" fmla="*/ 1670179 w 1820619"/>
              <a:gd name="connsiteY2" fmla="*/ 401128 h 1100924"/>
              <a:gd name="connsiteX3" fmla="*/ 1632857 w 1820619"/>
              <a:gd name="connsiteY3" fmla="*/ 195855 h 1100924"/>
              <a:gd name="connsiteX4" fmla="*/ 1819469 w 1820619"/>
              <a:gd name="connsiteY4" fmla="*/ 485104 h 1100924"/>
              <a:gd name="connsiteX5" fmla="*/ 1530220 w 1820619"/>
              <a:gd name="connsiteY5" fmla="*/ 485104 h 110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0619" h="1100924">
                <a:moveTo>
                  <a:pt x="0" y="1100924"/>
                </a:moveTo>
                <a:cubicBezTo>
                  <a:pt x="206051" y="618065"/>
                  <a:pt x="412102" y="135206"/>
                  <a:pt x="690465" y="18573"/>
                </a:cubicBezTo>
                <a:cubicBezTo>
                  <a:pt x="968828" y="-98060"/>
                  <a:pt x="1513114" y="371581"/>
                  <a:pt x="1670179" y="401128"/>
                </a:cubicBezTo>
                <a:cubicBezTo>
                  <a:pt x="1827244" y="430675"/>
                  <a:pt x="1607975" y="181859"/>
                  <a:pt x="1632857" y="195855"/>
                </a:cubicBezTo>
                <a:cubicBezTo>
                  <a:pt x="1657739" y="209851"/>
                  <a:pt x="1836575" y="436896"/>
                  <a:pt x="1819469" y="485104"/>
                </a:cubicBezTo>
                <a:cubicBezTo>
                  <a:pt x="1802363" y="533312"/>
                  <a:pt x="1666291" y="509208"/>
                  <a:pt x="1530220" y="48510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134A2-BA5B-4427-BE66-143ECA9141E8}"/>
              </a:ext>
            </a:extLst>
          </p:cNvPr>
          <p:cNvSpPr txBox="1"/>
          <p:nvPr/>
        </p:nvSpPr>
        <p:spPr>
          <a:xfrm>
            <a:off x="670982" y="4058816"/>
            <a:ext cx="2750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Circles represents the features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D8236B4-0D44-4BAD-8A7C-40FFEB46D216}"/>
              </a:ext>
            </a:extLst>
          </p:cNvPr>
          <p:cNvSpPr/>
          <p:nvPr/>
        </p:nvSpPr>
        <p:spPr>
          <a:xfrm>
            <a:off x="5742836" y="2657689"/>
            <a:ext cx="3116995" cy="1542621"/>
          </a:xfrm>
          <a:custGeom>
            <a:avLst/>
            <a:gdLst>
              <a:gd name="connsiteX0" fmla="*/ 3116995 w 3116995"/>
              <a:gd name="connsiteY0" fmla="*/ 0 h 1542621"/>
              <a:gd name="connsiteX1" fmla="*/ 271158 w 3116995"/>
              <a:gd name="connsiteY1" fmla="*/ 1455575 h 1542621"/>
              <a:gd name="connsiteX2" fmla="*/ 401786 w 3116995"/>
              <a:gd name="connsiteY2" fmla="*/ 1222310 h 1542621"/>
              <a:gd name="connsiteX3" fmla="*/ 570 w 3116995"/>
              <a:gd name="connsiteY3" fmla="*/ 1511559 h 1542621"/>
              <a:gd name="connsiteX4" fmla="*/ 504423 w 3116995"/>
              <a:gd name="connsiteY4" fmla="*/ 1520890 h 154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6995" h="1542621">
                <a:moveTo>
                  <a:pt x="3116995" y="0"/>
                </a:moveTo>
                <a:cubicBezTo>
                  <a:pt x="1920344" y="625928"/>
                  <a:pt x="723693" y="1251857"/>
                  <a:pt x="271158" y="1455575"/>
                </a:cubicBezTo>
                <a:cubicBezTo>
                  <a:pt x="-181377" y="1659293"/>
                  <a:pt x="446884" y="1212979"/>
                  <a:pt x="401786" y="1222310"/>
                </a:cubicBezTo>
                <a:cubicBezTo>
                  <a:pt x="356688" y="1231641"/>
                  <a:pt x="-16536" y="1461796"/>
                  <a:pt x="570" y="1511559"/>
                </a:cubicBezTo>
                <a:cubicBezTo>
                  <a:pt x="17676" y="1561322"/>
                  <a:pt x="261049" y="1541106"/>
                  <a:pt x="504423" y="152089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261E6E-113A-466E-A034-1D7CCB092347}"/>
              </a:ext>
            </a:extLst>
          </p:cNvPr>
          <p:cNvSpPr txBox="1"/>
          <p:nvPr/>
        </p:nvSpPr>
        <p:spPr>
          <a:xfrm>
            <a:off x="8912742" y="2099482"/>
            <a:ext cx="2498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If state is inside the feature, it is said to be present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A599D8-F61E-4030-888B-309C1879A1D9}"/>
                  </a:ext>
                </a:extLst>
              </p:cNvPr>
              <p:cNvSpPr txBox="1"/>
              <p:nvPr/>
            </p:nvSpPr>
            <p:spPr>
              <a:xfrm>
                <a:off x="9348324" y="3097695"/>
                <a:ext cx="15704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A599D8-F61E-4030-888B-309C1879A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324" y="3097695"/>
                <a:ext cx="1570430" cy="430887"/>
              </a:xfrm>
              <a:prstGeom prst="rect">
                <a:avLst/>
              </a:prstGeom>
              <a:blipFill>
                <a:blip r:embed="rId3"/>
                <a:stretch>
                  <a:fillRect l="-2335" r="-4669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D091CA-A8FA-4F7E-99C5-596419306003}"/>
              </a:ext>
            </a:extLst>
          </p:cNvPr>
          <p:cNvSpPr txBox="1"/>
          <p:nvPr/>
        </p:nvSpPr>
        <p:spPr>
          <a:xfrm>
            <a:off x="8912742" y="3922117"/>
            <a:ext cx="249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  <a:latin typeface="Bradley Hand ITC" panose="03070402050302030203" pitchFamily="66" charset="0"/>
              </a:rPr>
              <a:t>If not, it is said to be absent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2624B2-3077-4321-B8DA-5D13D9E5CFF8}"/>
                  </a:ext>
                </a:extLst>
              </p:cNvPr>
              <p:cNvSpPr txBox="1"/>
              <p:nvPr/>
            </p:nvSpPr>
            <p:spPr>
              <a:xfrm>
                <a:off x="9374281" y="4517552"/>
                <a:ext cx="1575238" cy="471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>
                  <a:solidFill>
                    <a:schemeClr val="tx2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2624B2-3077-4321-B8DA-5D13D9E5C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281" y="4517552"/>
                <a:ext cx="1575238" cy="4716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553DA5D-9133-4514-A37E-21AC85DEC0D9}"/>
              </a:ext>
            </a:extLst>
          </p:cNvPr>
          <p:cNvSpPr txBox="1"/>
          <p:nvPr/>
        </p:nvSpPr>
        <p:spPr>
          <a:xfrm>
            <a:off x="1048139" y="6465449"/>
            <a:ext cx="10095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Our approximation function will be affected at all states within the union of the circles</a:t>
            </a:r>
          </a:p>
        </p:txBody>
      </p:sp>
    </p:spTree>
    <p:extLst>
      <p:ext uri="{BB962C8B-B14F-4D97-AF65-F5344CB8AC3E}">
        <p14:creationId xmlns:p14="http://schemas.microsoft.com/office/powerpoint/2010/main" val="244709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0" grpId="0"/>
      <p:bldP spid="19" grpId="0"/>
      <p:bldP spid="23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83DCCD-E0A1-4378-9CD8-9D4090959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660849"/>
            <a:ext cx="11228409" cy="4647877"/>
          </a:xfrm>
        </p:spPr>
        <p:txBody>
          <a:bodyPr/>
          <a:lstStyle/>
          <a:p>
            <a:r>
              <a:rPr lang="en-US" dirty="0"/>
              <a:t>Consider the particular case of </a:t>
            </a:r>
            <a:r>
              <a:rPr lang="en-US" i="1" dirty="0"/>
              <a:t>binary features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71DDA7-14D1-4328-AA04-3A487457D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6107F-7E1C-44E8-BD02-7CB5AC212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© Amadeus IT Group and its affiliates and subsidiaries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EEBE773-F9BC-43DD-9908-9BC979ED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Construction for Linear Methods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8E5F8D61-00A1-48AB-AD38-A096B1BBD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Coarse Coding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3C0BF0-A440-423C-8CD3-D38D4A27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2" y="2653256"/>
            <a:ext cx="2981713" cy="3061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CD840-845B-4008-9983-885D5A97A9BF}"/>
              </a:ext>
            </a:extLst>
          </p:cNvPr>
          <p:cNvSpPr txBox="1"/>
          <p:nvPr/>
        </p:nvSpPr>
        <p:spPr>
          <a:xfrm>
            <a:off x="598960" y="5742686"/>
            <a:ext cx="3125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If circles are </a:t>
            </a:r>
            <a:r>
              <a:rPr lang="en-US" sz="2000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small</a:t>
            </a:r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, the effect will be over short distances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B6CF7-4E59-4E6B-8347-6BB071B76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984" y="2606031"/>
            <a:ext cx="2981714" cy="31449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0811C7-8E10-4D64-9E05-B40A84FBC158}"/>
              </a:ext>
            </a:extLst>
          </p:cNvPr>
          <p:cNvSpPr txBox="1"/>
          <p:nvPr/>
        </p:nvSpPr>
        <p:spPr>
          <a:xfrm>
            <a:off x="4343935" y="5800894"/>
            <a:ext cx="3125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If circles are </a:t>
            </a:r>
            <a:r>
              <a:rPr lang="en-US" sz="2000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large</a:t>
            </a:r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, the effect will be over longer distances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70879F-1144-4643-BE42-93B1392CF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493" y="2353825"/>
            <a:ext cx="2981714" cy="34470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F255DF-4D0D-4CD3-9B54-9FD822E6CF9F}"/>
              </a:ext>
            </a:extLst>
          </p:cNvPr>
          <p:cNvSpPr txBox="1"/>
          <p:nvPr/>
        </p:nvSpPr>
        <p:spPr>
          <a:xfrm>
            <a:off x="7989472" y="5850674"/>
            <a:ext cx="3125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And we may choose to prefer one axis over another</a:t>
            </a:r>
          </a:p>
        </p:txBody>
      </p:sp>
    </p:spTree>
    <p:extLst>
      <p:ext uri="{BB962C8B-B14F-4D97-AF65-F5344CB8AC3E}">
        <p14:creationId xmlns:p14="http://schemas.microsoft.com/office/powerpoint/2010/main" val="4112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BF7143-2424-4E47-9D43-AA676DA744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For example, consider a linear function approx. over a one-dimensional square-wave function.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8487F-1EAC-427E-852D-01821E8A5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34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1E625-C761-46D9-A5F4-14586973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EDD50C-C895-4CE6-91A5-12502F33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Construction for Linear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306664-7C2B-4D60-ADC8-2121E530C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Coarse Coding</a:t>
            </a:r>
          </a:p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DED2116-AD39-4BF4-982B-9988DCF8A560}"/>
              </a:ext>
            </a:extLst>
          </p:cNvPr>
          <p:cNvSpPr/>
          <p:nvPr/>
        </p:nvSpPr>
        <p:spPr>
          <a:xfrm>
            <a:off x="3536276" y="2743157"/>
            <a:ext cx="270614" cy="1698214"/>
          </a:xfrm>
          <a:custGeom>
            <a:avLst/>
            <a:gdLst>
              <a:gd name="connsiteX0" fmla="*/ 74671 w 270614"/>
              <a:gd name="connsiteY0" fmla="*/ 1698214 h 1698214"/>
              <a:gd name="connsiteX1" fmla="*/ 121324 w 270614"/>
              <a:gd name="connsiteY1" fmla="*/ 93349 h 1698214"/>
              <a:gd name="connsiteX2" fmla="*/ 26 w 270614"/>
              <a:gd name="connsiteY2" fmla="*/ 345276 h 1698214"/>
              <a:gd name="connsiteX3" fmla="*/ 111993 w 270614"/>
              <a:gd name="connsiteY3" fmla="*/ 43 h 1698214"/>
              <a:gd name="connsiteX4" fmla="*/ 270614 w 270614"/>
              <a:gd name="connsiteY4" fmla="*/ 326614 h 169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14" h="1698214">
                <a:moveTo>
                  <a:pt x="74671" y="1698214"/>
                </a:moveTo>
                <a:cubicBezTo>
                  <a:pt x="104218" y="1008526"/>
                  <a:pt x="133765" y="318839"/>
                  <a:pt x="121324" y="93349"/>
                </a:cubicBezTo>
                <a:cubicBezTo>
                  <a:pt x="108883" y="-132141"/>
                  <a:pt x="1581" y="360827"/>
                  <a:pt x="26" y="345276"/>
                </a:cubicBezTo>
                <a:cubicBezTo>
                  <a:pt x="-1529" y="329725"/>
                  <a:pt x="66895" y="3153"/>
                  <a:pt x="111993" y="43"/>
                </a:cubicBezTo>
                <a:cubicBezTo>
                  <a:pt x="157091" y="-3067"/>
                  <a:pt x="213852" y="161773"/>
                  <a:pt x="270614" y="32661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E4BF1A9-50CF-4BE5-B69B-8C373DD7115A}"/>
              </a:ext>
            </a:extLst>
          </p:cNvPr>
          <p:cNvSpPr/>
          <p:nvPr/>
        </p:nvSpPr>
        <p:spPr>
          <a:xfrm>
            <a:off x="3387012" y="4142424"/>
            <a:ext cx="3834890" cy="233633"/>
          </a:xfrm>
          <a:custGeom>
            <a:avLst/>
            <a:gdLst>
              <a:gd name="connsiteX0" fmla="*/ 0 w 3834890"/>
              <a:gd name="connsiteY0" fmla="*/ 103005 h 233633"/>
              <a:gd name="connsiteX1" fmla="*/ 3582955 w 3834890"/>
              <a:gd name="connsiteY1" fmla="*/ 103005 h 233633"/>
              <a:gd name="connsiteX2" fmla="*/ 3415004 w 3834890"/>
              <a:gd name="connsiteY2" fmla="*/ 368 h 233633"/>
              <a:gd name="connsiteX3" fmla="*/ 3834882 w 3834890"/>
              <a:gd name="connsiteY3" fmla="*/ 75013 h 233633"/>
              <a:gd name="connsiteX4" fmla="*/ 3424335 w 3834890"/>
              <a:gd name="connsiteY4" fmla="*/ 233633 h 23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4890" h="233633">
                <a:moveTo>
                  <a:pt x="0" y="103005"/>
                </a:moveTo>
                <a:lnTo>
                  <a:pt x="3582955" y="103005"/>
                </a:lnTo>
                <a:cubicBezTo>
                  <a:pt x="4152122" y="85899"/>
                  <a:pt x="3373016" y="5033"/>
                  <a:pt x="3415004" y="368"/>
                </a:cubicBezTo>
                <a:cubicBezTo>
                  <a:pt x="3456992" y="-4297"/>
                  <a:pt x="3833327" y="36136"/>
                  <a:pt x="3834882" y="75013"/>
                </a:cubicBezTo>
                <a:cubicBezTo>
                  <a:pt x="3836437" y="113890"/>
                  <a:pt x="3630386" y="173761"/>
                  <a:pt x="3424335" y="23363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5E1553-F8EB-40AF-B8C8-E87B28449560}"/>
              </a:ext>
            </a:extLst>
          </p:cNvPr>
          <p:cNvCxnSpPr>
            <a:cxnSpLocks/>
          </p:cNvCxnSpPr>
          <p:nvPr/>
        </p:nvCxnSpPr>
        <p:spPr>
          <a:xfrm>
            <a:off x="3638938" y="4236098"/>
            <a:ext cx="1101013" cy="0"/>
          </a:xfrm>
          <a:prstGeom prst="line">
            <a:avLst/>
          </a:prstGeom>
          <a:ln w="76200">
            <a:solidFill>
              <a:srgbClr val="E95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61E2D9-4274-4F28-B052-B9C11194C01C}"/>
              </a:ext>
            </a:extLst>
          </p:cNvPr>
          <p:cNvCxnSpPr>
            <a:cxnSpLocks/>
          </p:cNvCxnSpPr>
          <p:nvPr/>
        </p:nvCxnSpPr>
        <p:spPr>
          <a:xfrm>
            <a:off x="6096000" y="4236098"/>
            <a:ext cx="1125902" cy="0"/>
          </a:xfrm>
          <a:prstGeom prst="line">
            <a:avLst/>
          </a:prstGeom>
          <a:ln w="76200">
            <a:solidFill>
              <a:srgbClr val="E95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B0BE2A-CB61-479B-A198-92A586629DAF}"/>
              </a:ext>
            </a:extLst>
          </p:cNvPr>
          <p:cNvCxnSpPr>
            <a:cxnSpLocks/>
          </p:cNvCxnSpPr>
          <p:nvPr/>
        </p:nvCxnSpPr>
        <p:spPr>
          <a:xfrm>
            <a:off x="4739951" y="3191066"/>
            <a:ext cx="1356049" cy="0"/>
          </a:xfrm>
          <a:prstGeom prst="line">
            <a:avLst/>
          </a:prstGeom>
          <a:ln w="76200">
            <a:solidFill>
              <a:srgbClr val="E95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4573C7-538B-4674-A68B-D9ACC02C65D1}"/>
              </a:ext>
            </a:extLst>
          </p:cNvPr>
          <p:cNvCxnSpPr>
            <a:cxnSpLocks/>
          </p:cNvCxnSpPr>
          <p:nvPr/>
        </p:nvCxnSpPr>
        <p:spPr>
          <a:xfrm>
            <a:off x="4739951" y="3191066"/>
            <a:ext cx="0" cy="1045032"/>
          </a:xfrm>
          <a:prstGeom prst="line">
            <a:avLst/>
          </a:prstGeom>
          <a:ln w="76200">
            <a:solidFill>
              <a:srgbClr val="E95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EB4062-198C-4BC4-8E6F-22D733530CCA}"/>
              </a:ext>
            </a:extLst>
          </p:cNvPr>
          <p:cNvCxnSpPr>
            <a:cxnSpLocks/>
          </p:cNvCxnSpPr>
          <p:nvPr/>
        </p:nvCxnSpPr>
        <p:spPr>
          <a:xfrm>
            <a:off x="6096000" y="3222625"/>
            <a:ext cx="0" cy="1045032"/>
          </a:xfrm>
          <a:prstGeom prst="line">
            <a:avLst/>
          </a:prstGeom>
          <a:ln w="76200">
            <a:solidFill>
              <a:srgbClr val="E95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7EFB2-62D1-464A-BBEE-2DE32627D74C}"/>
              </a:ext>
            </a:extLst>
          </p:cNvPr>
          <p:cNvGrpSpPr/>
          <p:nvPr/>
        </p:nvGrpSpPr>
        <p:grpSpPr>
          <a:xfrm>
            <a:off x="3648266" y="4599992"/>
            <a:ext cx="1113453" cy="609600"/>
            <a:chOff x="3648266" y="4599992"/>
            <a:chExt cx="1113453" cy="60960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589047-268E-42AF-A527-76DF330FE360}"/>
                </a:ext>
              </a:extLst>
            </p:cNvPr>
            <p:cNvCxnSpPr/>
            <p:nvPr/>
          </p:nvCxnSpPr>
          <p:spPr>
            <a:xfrm>
              <a:off x="3648266" y="4599992"/>
              <a:ext cx="503853" cy="0"/>
            </a:xfrm>
            <a:prstGeom prst="line">
              <a:avLst/>
            </a:prstGeom>
            <a:ln w="76200">
              <a:solidFill>
                <a:srgbClr val="00A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5DA218-2AF2-477E-9A84-67590BB4A6AF}"/>
                </a:ext>
              </a:extLst>
            </p:cNvPr>
            <p:cNvCxnSpPr/>
            <p:nvPr/>
          </p:nvCxnSpPr>
          <p:spPr>
            <a:xfrm>
              <a:off x="3800666" y="4752392"/>
              <a:ext cx="503853" cy="0"/>
            </a:xfrm>
            <a:prstGeom prst="line">
              <a:avLst/>
            </a:prstGeom>
            <a:ln w="76200">
              <a:solidFill>
                <a:srgbClr val="00A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BA87BF7-7CD7-4ED4-8D5D-DE1154C49A3E}"/>
                </a:ext>
              </a:extLst>
            </p:cNvPr>
            <p:cNvCxnSpPr/>
            <p:nvPr/>
          </p:nvCxnSpPr>
          <p:spPr>
            <a:xfrm>
              <a:off x="3953066" y="4904792"/>
              <a:ext cx="503853" cy="0"/>
            </a:xfrm>
            <a:prstGeom prst="line">
              <a:avLst/>
            </a:prstGeom>
            <a:ln w="76200">
              <a:solidFill>
                <a:srgbClr val="00A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92B940-37B9-428F-96A1-9628ADD34DC8}"/>
                </a:ext>
              </a:extLst>
            </p:cNvPr>
            <p:cNvCxnSpPr/>
            <p:nvPr/>
          </p:nvCxnSpPr>
          <p:spPr>
            <a:xfrm>
              <a:off x="4105466" y="5057192"/>
              <a:ext cx="503853" cy="0"/>
            </a:xfrm>
            <a:prstGeom prst="line">
              <a:avLst/>
            </a:prstGeom>
            <a:ln w="76200">
              <a:solidFill>
                <a:srgbClr val="00A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06B6137-0424-4D24-A99B-E7F33C4CF9A1}"/>
                </a:ext>
              </a:extLst>
            </p:cNvPr>
            <p:cNvCxnSpPr/>
            <p:nvPr/>
          </p:nvCxnSpPr>
          <p:spPr>
            <a:xfrm>
              <a:off x="4257866" y="5209592"/>
              <a:ext cx="503853" cy="0"/>
            </a:xfrm>
            <a:prstGeom prst="line">
              <a:avLst/>
            </a:prstGeom>
            <a:ln w="76200">
              <a:solidFill>
                <a:srgbClr val="00A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4A184-7C4C-40B1-96B7-B9E33843A73E}"/>
              </a:ext>
            </a:extLst>
          </p:cNvPr>
          <p:cNvSpPr/>
          <p:nvPr/>
        </p:nvSpPr>
        <p:spPr>
          <a:xfrm>
            <a:off x="2087111" y="4562293"/>
            <a:ext cx="1375643" cy="942768"/>
          </a:xfrm>
          <a:custGeom>
            <a:avLst/>
            <a:gdLst>
              <a:gd name="connsiteX0" fmla="*/ 96252 w 1375643"/>
              <a:gd name="connsiteY0" fmla="*/ 942768 h 942768"/>
              <a:gd name="connsiteX1" fmla="*/ 114913 w 1375643"/>
              <a:gd name="connsiteY1" fmla="*/ 205650 h 942768"/>
              <a:gd name="connsiteX2" fmla="*/ 1243918 w 1375643"/>
              <a:gd name="connsiteY2" fmla="*/ 252303 h 942768"/>
              <a:gd name="connsiteX3" fmla="*/ 991991 w 1375643"/>
              <a:gd name="connsiteY3" fmla="*/ 376 h 942768"/>
              <a:gd name="connsiteX4" fmla="*/ 1374546 w 1375643"/>
              <a:gd name="connsiteY4" fmla="*/ 317617 h 942768"/>
              <a:gd name="connsiteX5" fmla="*/ 1085297 w 1375643"/>
              <a:gd name="connsiteY5" fmla="*/ 448246 h 94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5643" h="942768">
                <a:moveTo>
                  <a:pt x="96252" y="942768"/>
                </a:moveTo>
                <a:cubicBezTo>
                  <a:pt x="9943" y="631747"/>
                  <a:pt x="-76365" y="320727"/>
                  <a:pt x="114913" y="205650"/>
                </a:cubicBezTo>
                <a:cubicBezTo>
                  <a:pt x="306191" y="90572"/>
                  <a:pt x="1097738" y="286515"/>
                  <a:pt x="1243918" y="252303"/>
                </a:cubicBezTo>
                <a:cubicBezTo>
                  <a:pt x="1390098" y="218091"/>
                  <a:pt x="970220" y="-10510"/>
                  <a:pt x="991991" y="376"/>
                </a:cubicBezTo>
                <a:cubicBezTo>
                  <a:pt x="1013762" y="11262"/>
                  <a:pt x="1358995" y="242972"/>
                  <a:pt x="1374546" y="317617"/>
                </a:cubicBezTo>
                <a:cubicBezTo>
                  <a:pt x="1390097" y="392262"/>
                  <a:pt x="1237697" y="420254"/>
                  <a:pt x="1085297" y="448246"/>
                </a:cubicBezTo>
              </a:path>
            </a:pathLst>
          </a:custGeom>
          <a:noFill/>
          <a:ln w="28575">
            <a:solidFill>
              <a:srgbClr val="00A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CB652D-F4F3-4165-9AE7-58143C9890D9}"/>
              </a:ext>
            </a:extLst>
          </p:cNvPr>
          <p:cNvSpPr txBox="1"/>
          <p:nvPr/>
        </p:nvSpPr>
        <p:spPr>
          <a:xfrm>
            <a:off x="1092090" y="5480728"/>
            <a:ext cx="227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Features</a:t>
            </a:r>
          </a:p>
          <a:p>
            <a:pPr algn="ctr"/>
            <a:r>
              <a:rPr lang="en-US" sz="1600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(all have the same size)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3DE66CF-6F03-425B-96CC-6D0B76A78514}"/>
              </a:ext>
            </a:extLst>
          </p:cNvPr>
          <p:cNvSpPr/>
          <p:nvPr/>
        </p:nvSpPr>
        <p:spPr>
          <a:xfrm>
            <a:off x="3900196" y="5178416"/>
            <a:ext cx="251926" cy="811837"/>
          </a:xfrm>
          <a:custGeom>
            <a:avLst/>
            <a:gdLst>
              <a:gd name="connsiteX0" fmla="*/ 83975 w 251926"/>
              <a:gd name="connsiteY0" fmla="*/ 811837 h 811837"/>
              <a:gd name="connsiteX1" fmla="*/ 83975 w 251926"/>
              <a:gd name="connsiteY1" fmla="*/ 37396 h 811837"/>
              <a:gd name="connsiteX2" fmla="*/ 0 w 251926"/>
              <a:gd name="connsiteY2" fmla="*/ 205347 h 811837"/>
              <a:gd name="connsiteX3" fmla="*/ 102637 w 251926"/>
              <a:gd name="connsiteY3" fmla="*/ 74 h 811837"/>
              <a:gd name="connsiteX4" fmla="*/ 251926 w 251926"/>
              <a:gd name="connsiteY4" fmla="*/ 186686 h 81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926" h="811837">
                <a:moveTo>
                  <a:pt x="83975" y="811837"/>
                </a:moveTo>
                <a:cubicBezTo>
                  <a:pt x="90973" y="475157"/>
                  <a:pt x="97971" y="138478"/>
                  <a:pt x="83975" y="37396"/>
                </a:cubicBezTo>
                <a:cubicBezTo>
                  <a:pt x="69979" y="-63686"/>
                  <a:pt x="0" y="205347"/>
                  <a:pt x="0" y="205347"/>
                </a:cubicBezTo>
                <a:cubicBezTo>
                  <a:pt x="3110" y="199127"/>
                  <a:pt x="60649" y="3184"/>
                  <a:pt x="102637" y="74"/>
                </a:cubicBezTo>
                <a:cubicBezTo>
                  <a:pt x="144625" y="-3036"/>
                  <a:pt x="198275" y="91825"/>
                  <a:pt x="251926" y="186686"/>
                </a:cubicBezTo>
              </a:path>
            </a:pathLst>
          </a:custGeom>
          <a:noFill/>
          <a:ln w="28575">
            <a:solidFill>
              <a:srgbClr val="00A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5E1FC0-BCD6-417A-B7DE-672B44671D20}"/>
              </a:ext>
            </a:extLst>
          </p:cNvPr>
          <p:cNvSpPr txBox="1"/>
          <p:nvPr/>
        </p:nvSpPr>
        <p:spPr>
          <a:xfrm>
            <a:off x="2883932" y="5946714"/>
            <a:ext cx="2231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Features have some </a:t>
            </a:r>
            <a:r>
              <a:rPr lang="en-US" sz="1600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(intentional) </a:t>
            </a:r>
            <a:endParaRPr lang="en-US" sz="2000" b="1" dirty="0">
              <a:solidFill>
                <a:srgbClr val="00A34E"/>
              </a:solidFill>
              <a:latin typeface="Bradley Hand ITC" panose="03070402050302030203" pitchFamily="66" charset="0"/>
            </a:endParaRPr>
          </a:p>
          <a:p>
            <a:pPr algn="ctr"/>
            <a:r>
              <a:rPr lang="en-US" sz="2000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overlap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334C71-D3EB-4188-B030-82E2CC0D5CEF}"/>
              </a:ext>
            </a:extLst>
          </p:cNvPr>
          <p:cNvSpPr txBox="1"/>
          <p:nvPr/>
        </p:nvSpPr>
        <p:spPr>
          <a:xfrm>
            <a:off x="5273291" y="4651261"/>
            <a:ext cx="1948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Features are intervals rather than circles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43F499DE-08AC-4AE2-A9A1-F34D8553D5C6}"/>
              </a:ext>
            </a:extLst>
          </p:cNvPr>
          <p:cNvSpPr/>
          <p:nvPr/>
        </p:nvSpPr>
        <p:spPr>
          <a:xfrm>
            <a:off x="7421745" y="4376057"/>
            <a:ext cx="309417" cy="1290865"/>
          </a:xfrm>
          <a:prstGeom prst="rightBrace">
            <a:avLst>
              <a:gd name="adj1" fmla="val 65629"/>
              <a:gd name="adj2" fmla="val 50000"/>
            </a:avLst>
          </a:prstGeom>
          <a:ln w="28575">
            <a:solidFill>
              <a:srgbClr val="00A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149D59-EA59-4838-AAAE-4AD2496F08F3}"/>
              </a:ext>
            </a:extLst>
          </p:cNvPr>
          <p:cNvSpPr txBox="1"/>
          <p:nvPr/>
        </p:nvSpPr>
        <p:spPr>
          <a:xfrm>
            <a:off x="7864614" y="4343735"/>
            <a:ext cx="1959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50 features along the function being learned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05D7AD-50F6-4A7E-98CC-3C2951C9AC11}"/>
              </a:ext>
            </a:extLst>
          </p:cNvPr>
          <p:cNvGrpSpPr/>
          <p:nvPr/>
        </p:nvGrpSpPr>
        <p:grpSpPr>
          <a:xfrm>
            <a:off x="4173889" y="2407255"/>
            <a:ext cx="2713662" cy="582062"/>
            <a:chOff x="4173889" y="2407255"/>
            <a:chExt cx="2713662" cy="58206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5CBFAD-7D74-4B25-A2AA-CB4052304911}"/>
                </a:ext>
              </a:extLst>
            </p:cNvPr>
            <p:cNvCxnSpPr/>
            <p:nvPr/>
          </p:nvCxnSpPr>
          <p:spPr>
            <a:xfrm>
              <a:off x="4173889" y="2407255"/>
              <a:ext cx="0" cy="582062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8143868-6079-454A-B69F-1772CA52E3CB}"/>
                </a:ext>
              </a:extLst>
            </p:cNvPr>
            <p:cNvCxnSpPr/>
            <p:nvPr/>
          </p:nvCxnSpPr>
          <p:spPr>
            <a:xfrm>
              <a:off x="4609319" y="2407255"/>
              <a:ext cx="0" cy="582062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360FF2A-1F3A-470E-897F-CA202E8F94C4}"/>
                </a:ext>
              </a:extLst>
            </p:cNvPr>
            <p:cNvCxnSpPr/>
            <p:nvPr/>
          </p:nvCxnSpPr>
          <p:spPr>
            <a:xfrm>
              <a:off x="4957662" y="2407255"/>
              <a:ext cx="0" cy="582062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30C8CE7-E3D5-4FF2-981E-F87CC463045B}"/>
                </a:ext>
              </a:extLst>
            </p:cNvPr>
            <p:cNvCxnSpPr/>
            <p:nvPr/>
          </p:nvCxnSpPr>
          <p:spPr>
            <a:xfrm>
              <a:off x="5304457" y="2407255"/>
              <a:ext cx="0" cy="582062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CF958D1-8C4E-404D-A177-41CC7DDD1C30}"/>
                </a:ext>
              </a:extLst>
            </p:cNvPr>
            <p:cNvCxnSpPr/>
            <p:nvPr/>
          </p:nvCxnSpPr>
          <p:spPr>
            <a:xfrm>
              <a:off x="5690122" y="2407255"/>
              <a:ext cx="0" cy="582062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7668628-7E14-4FDD-A845-24F465B8E253}"/>
                </a:ext>
              </a:extLst>
            </p:cNvPr>
            <p:cNvCxnSpPr/>
            <p:nvPr/>
          </p:nvCxnSpPr>
          <p:spPr>
            <a:xfrm>
              <a:off x="6088228" y="2407255"/>
              <a:ext cx="0" cy="582062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9B9AFFE-64B2-4264-B3D5-2235AB927F79}"/>
                </a:ext>
              </a:extLst>
            </p:cNvPr>
            <p:cNvCxnSpPr/>
            <p:nvPr/>
          </p:nvCxnSpPr>
          <p:spPr>
            <a:xfrm>
              <a:off x="6473894" y="2407255"/>
              <a:ext cx="0" cy="582062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22455D7-8BF6-41E7-9065-3D6CD89C5F92}"/>
                </a:ext>
              </a:extLst>
            </p:cNvPr>
            <p:cNvCxnSpPr/>
            <p:nvPr/>
          </p:nvCxnSpPr>
          <p:spPr>
            <a:xfrm>
              <a:off x="6887551" y="2407255"/>
              <a:ext cx="0" cy="582062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07DD82-1AFF-46FD-895C-19A70F21AD8B}"/>
                  </a:ext>
                </a:extLst>
              </p:cNvPr>
              <p:cNvSpPr txBox="1"/>
              <p:nvPr/>
            </p:nvSpPr>
            <p:spPr>
              <a:xfrm>
                <a:off x="7246772" y="2206962"/>
                <a:ext cx="271832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chemeClr val="tx1"/>
                    </a:solidFill>
                    <a:latin typeface="Bradley Hand ITC" panose="03070402050302030203" pitchFamily="66" charset="0"/>
                  </a:rPr>
                  <a:t>Uniform random sample function and use value as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>
                  <a:solidFill>
                    <a:schemeClr val="tx1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07DD82-1AFF-46FD-895C-19A70F21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772" y="2206962"/>
                <a:ext cx="2718321" cy="1015663"/>
              </a:xfrm>
              <a:prstGeom prst="rect">
                <a:avLst/>
              </a:prstGeom>
              <a:blipFill>
                <a:blip r:embed="rId2"/>
                <a:stretch>
                  <a:fillRect l="-2466" t="-2994" b="-10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45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3" grpId="0"/>
      <p:bldP spid="33" grpId="1"/>
      <p:bldP spid="34" grpId="0"/>
      <p:bldP spid="34" grpId="1"/>
      <p:bldP spid="36" grpId="0" animBg="1"/>
      <p:bldP spid="36" grpId="1" animBg="1"/>
      <p:bldP spid="37" grpId="0"/>
      <p:bldP spid="37" grpId="1"/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BF7143-2424-4E47-9D43-AA676DA744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For example, consider a linear function approx. over a one-dimensional square-wave function.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8487F-1EAC-427E-852D-01821E8A5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35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1E625-C761-46D9-A5F4-14586973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EDD50C-C895-4CE6-91A5-12502F33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Construction for Linear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306664-7C2B-4D60-ADC8-2121E530C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Coarse Coding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61C70-A022-48A6-B336-49632843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162" y="2326534"/>
            <a:ext cx="7507676" cy="4250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6910D7-F917-42AA-87A4-5102E0808FA4}"/>
              </a:ext>
            </a:extLst>
          </p:cNvPr>
          <p:cNvSpPr txBox="1"/>
          <p:nvPr/>
        </p:nvSpPr>
        <p:spPr>
          <a:xfrm>
            <a:off x="9293509" y="3222625"/>
            <a:ext cx="2127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Feature width has very strong effect on initial generalization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27E713-4BA0-4880-AB14-F60F002B89C7}"/>
              </a:ext>
            </a:extLst>
          </p:cNvPr>
          <p:cNvSpPr txBox="1"/>
          <p:nvPr/>
        </p:nvSpPr>
        <p:spPr>
          <a:xfrm>
            <a:off x="58287" y="4103955"/>
            <a:ext cx="2127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But apparently very little effect on asymptotic accuracy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862DC1-64D9-474D-AFEC-3A0875DFAB9B}"/>
              </a:ext>
            </a:extLst>
          </p:cNvPr>
          <p:cNvSpPr/>
          <p:nvPr/>
        </p:nvSpPr>
        <p:spPr>
          <a:xfrm>
            <a:off x="1440913" y="5406510"/>
            <a:ext cx="994780" cy="658388"/>
          </a:xfrm>
          <a:custGeom>
            <a:avLst/>
            <a:gdLst>
              <a:gd name="connsiteX0" fmla="*/ 98638 w 994780"/>
              <a:gd name="connsiteY0" fmla="*/ 5245 h 658388"/>
              <a:gd name="connsiteX1" fmla="*/ 98638 w 994780"/>
              <a:gd name="connsiteY1" fmla="*/ 70559 h 658388"/>
              <a:gd name="connsiteX2" fmla="*/ 51985 w 994780"/>
              <a:gd name="connsiteY2" fmla="*/ 499768 h 658388"/>
              <a:gd name="connsiteX3" fmla="*/ 919732 w 994780"/>
              <a:gd name="connsiteY3" fmla="*/ 443784 h 658388"/>
              <a:gd name="connsiteX4" fmla="*/ 639814 w 994780"/>
              <a:gd name="connsiteY4" fmla="*/ 443784 h 658388"/>
              <a:gd name="connsiteX5" fmla="*/ 994377 w 994780"/>
              <a:gd name="connsiteY5" fmla="*/ 462445 h 658388"/>
              <a:gd name="connsiteX6" fmla="*/ 695797 w 994780"/>
              <a:gd name="connsiteY6" fmla="*/ 658388 h 6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4780" h="658388">
                <a:moveTo>
                  <a:pt x="98638" y="5245"/>
                </a:moveTo>
                <a:cubicBezTo>
                  <a:pt x="102526" y="-3309"/>
                  <a:pt x="106414" y="-11862"/>
                  <a:pt x="98638" y="70559"/>
                </a:cubicBezTo>
                <a:cubicBezTo>
                  <a:pt x="90862" y="152980"/>
                  <a:pt x="-84864" y="437564"/>
                  <a:pt x="51985" y="499768"/>
                </a:cubicBezTo>
                <a:cubicBezTo>
                  <a:pt x="188834" y="561972"/>
                  <a:pt x="821761" y="453115"/>
                  <a:pt x="919732" y="443784"/>
                </a:cubicBezTo>
                <a:cubicBezTo>
                  <a:pt x="1017704" y="434453"/>
                  <a:pt x="627373" y="440674"/>
                  <a:pt x="639814" y="443784"/>
                </a:cubicBezTo>
                <a:cubicBezTo>
                  <a:pt x="652255" y="446894"/>
                  <a:pt x="985046" y="426678"/>
                  <a:pt x="994377" y="462445"/>
                </a:cubicBezTo>
                <a:cubicBezTo>
                  <a:pt x="1003708" y="498212"/>
                  <a:pt x="849752" y="578300"/>
                  <a:pt x="695797" y="658388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9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BF7143-2424-4E47-9D43-AA676DA744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There is a particular way to do tile coding that is also </a:t>
            </a:r>
            <a:r>
              <a:rPr lang="en-US" i="1" dirty="0"/>
              <a:t>computationally 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8487F-1EAC-427E-852D-01821E8A5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36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1E625-C761-46D9-A5F4-145869737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EDD50C-C895-4CE6-91A5-12502F33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Construction for Linear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306664-7C2B-4D60-ADC8-2121E530CD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Tile 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7288E-8AD0-4BA2-94D7-81E15049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57" y="2671607"/>
            <a:ext cx="9836829" cy="350458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6D0844-EAB5-45AF-A628-A3D577B364E2}"/>
              </a:ext>
            </a:extLst>
          </p:cNvPr>
          <p:cNvSpPr/>
          <p:nvPr/>
        </p:nvSpPr>
        <p:spPr>
          <a:xfrm>
            <a:off x="5090209" y="2226471"/>
            <a:ext cx="1833105" cy="383485"/>
          </a:xfrm>
          <a:custGeom>
            <a:avLst/>
            <a:gdLst>
              <a:gd name="connsiteX0" fmla="*/ 1833105 w 1833105"/>
              <a:gd name="connsiteY0" fmla="*/ 96851 h 383485"/>
              <a:gd name="connsiteX1" fmla="*/ 433513 w 1833105"/>
              <a:gd name="connsiteY1" fmla="*/ 12876 h 383485"/>
              <a:gd name="connsiteX2" fmla="*/ 78950 w 1833105"/>
              <a:gd name="connsiteY2" fmla="*/ 339447 h 383485"/>
              <a:gd name="connsiteX3" fmla="*/ 22967 w 1833105"/>
              <a:gd name="connsiteY3" fmla="*/ 171496 h 383485"/>
              <a:gd name="connsiteX4" fmla="*/ 22967 w 1833105"/>
              <a:gd name="connsiteY4" fmla="*/ 367439 h 383485"/>
              <a:gd name="connsiteX5" fmla="*/ 302885 w 1833105"/>
              <a:gd name="connsiteY5" fmla="*/ 358109 h 38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3105" h="383485">
                <a:moveTo>
                  <a:pt x="1833105" y="96851"/>
                </a:moveTo>
                <a:cubicBezTo>
                  <a:pt x="1279488" y="34647"/>
                  <a:pt x="725872" y="-27557"/>
                  <a:pt x="433513" y="12876"/>
                </a:cubicBezTo>
                <a:cubicBezTo>
                  <a:pt x="141154" y="53309"/>
                  <a:pt x="147374" y="313010"/>
                  <a:pt x="78950" y="339447"/>
                </a:cubicBezTo>
                <a:cubicBezTo>
                  <a:pt x="10526" y="365884"/>
                  <a:pt x="32297" y="166831"/>
                  <a:pt x="22967" y="171496"/>
                </a:cubicBezTo>
                <a:cubicBezTo>
                  <a:pt x="13637" y="176161"/>
                  <a:pt x="-23686" y="336337"/>
                  <a:pt x="22967" y="367439"/>
                </a:cubicBezTo>
                <a:cubicBezTo>
                  <a:pt x="69620" y="398541"/>
                  <a:pt x="186252" y="378325"/>
                  <a:pt x="302885" y="35810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B8188-774D-488C-9836-7B9309617A95}"/>
              </a:ext>
            </a:extLst>
          </p:cNvPr>
          <p:cNvSpPr txBox="1"/>
          <p:nvPr/>
        </p:nvSpPr>
        <p:spPr>
          <a:xfrm>
            <a:off x="7044612" y="1978088"/>
            <a:ext cx="2136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Receptive fields are grouped into partitions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FEDF6C-BD7F-430F-8DE7-E36831762209}"/>
              </a:ext>
            </a:extLst>
          </p:cNvPr>
          <p:cNvSpPr/>
          <p:nvPr/>
        </p:nvSpPr>
        <p:spPr>
          <a:xfrm>
            <a:off x="2381791" y="5159783"/>
            <a:ext cx="1420862" cy="918804"/>
          </a:xfrm>
          <a:custGeom>
            <a:avLst/>
            <a:gdLst>
              <a:gd name="connsiteX0" fmla="*/ 61216 w 1420862"/>
              <a:gd name="connsiteY0" fmla="*/ 918804 h 918804"/>
              <a:gd name="connsiteX1" fmla="*/ 154522 w 1420862"/>
              <a:gd name="connsiteY1" fmla="*/ 890812 h 918804"/>
              <a:gd name="connsiteX2" fmla="*/ 1395494 w 1420862"/>
              <a:gd name="connsiteY2" fmla="*/ 806836 h 918804"/>
              <a:gd name="connsiteX3" fmla="*/ 994277 w 1420862"/>
              <a:gd name="connsiteY3" fmla="*/ 41726 h 918804"/>
              <a:gd name="connsiteX4" fmla="*/ 1040931 w 1420862"/>
              <a:gd name="connsiteY4" fmla="*/ 330975 h 918804"/>
              <a:gd name="connsiteX5" fmla="*/ 975616 w 1420862"/>
              <a:gd name="connsiteY5" fmla="*/ 4404 h 918804"/>
              <a:gd name="connsiteX6" fmla="*/ 1274196 w 1420862"/>
              <a:gd name="connsiteY6" fmla="*/ 172355 h 918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0862" h="918804">
                <a:moveTo>
                  <a:pt x="61216" y="918804"/>
                </a:moveTo>
                <a:cubicBezTo>
                  <a:pt x="-3321" y="914138"/>
                  <a:pt x="-67858" y="909473"/>
                  <a:pt x="154522" y="890812"/>
                </a:cubicBezTo>
                <a:cubicBezTo>
                  <a:pt x="376902" y="872151"/>
                  <a:pt x="1255535" y="948350"/>
                  <a:pt x="1395494" y="806836"/>
                </a:cubicBezTo>
                <a:cubicBezTo>
                  <a:pt x="1535453" y="665322"/>
                  <a:pt x="1053371" y="121036"/>
                  <a:pt x="994277" y="41726"/>
                </a:cubicBezTo>
                <a:cubicBezTo>
                  <a:pt x="935183" y="-37584"/>
                  <a:pt x="1044041" y="337195"/>
                  <a:pt x="1040931" y="330975"/>
                </a:cubicBezTo>
                <a:cubicBezTo>
                  <a:pt x="1037821" y="324755"/>
                  <a:pt x="936739" y="30841"/>
                  <a:pt x="975616" y="4404"/>
                </a:cubicBezTo>
                <a:cubicBezTo>
                  <a:pt x="1014493" y="-22033"/>
                  <a:pt x="1144344" y="75161"/>
                  <a:pt x="1274196" y="17235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89EA7-830A-45A2-86BE-7226E3C80E6E}"/>
              </a:ext>
            </a:extLst>
          </p:cNvPr>
          <p:cNvSpPr txBox="1"/>
          <p:nvPr/>
        </p:nvSpPr>
        <p:spPr>
          <a:xfrm>
            <a:off x="292609" y="5667107"/>
            <a:ext cx="2089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Each element of a partition is a tile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01AFD2-813C-4943-B747-90C0FA781149}"/>
                  </a:ext>
                </a:extLst>
              </p:cNvPr>
              <p:cNvSpPr txBox="1"/>
              <p:nvPr/>
            </p:nvSpPr>
            <p:spPr>
              <a:xfrm>
                <a:off x="3092222" y="6161825"/>
                <a:ext cx="51267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For this example, how many components there are in the feature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01AFD2-813C-4943-B747-90C0FA781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222" y="6161825"/>
                <a:ext cx="5126743" cy="707886"/>
              </a:xfrm>
              <a:prstGeom prst="rect">
                <a:avLst/>
              </a:prstGeom>
              <a:blipFill>
                <a:blip r:embed="rId3"/>
                <a:stretch>
                  <a:fillRect l="-476" t="-5172" r="-595" b="-16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A729CAE-6C60-49E4-9FC8-F91DAFDEFB3D}"/>
              </a:ext>
            </a:extLst>
          </p:cNvPr>
          <p:cNvSpPr txBox="1"/>
          <p:nvPr/>
        </p:nvSpPr>
        <p:spPr>
          <a:xfrm>
            <a:off x="7200469" y="6526079"/>
            <a:ext cx="463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4 </a:t>
            </a:r>
            <a:r>
              <a:rPr lang="en-US" sz="2000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tilings</a:t>
            </a:r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x (4 x 4) tiles / </a:t>
            </a:r>
            <a:r>
              <a:rPr lang="en-US" sz="2000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tillings</a:t>
            </a:r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= 64</a:t>
            </a:r>
          </a:p>
        </p:txBody>
      </p:sp>
    </p:spTree>
    <p:extLst>
      <p:ext uri="{BB962C8B-B14F-4D97-AF65-F5344CB8AC3E}">
        <p14:creationId xmlns:p14="http://schemas.microsoft.com/office/powerpoint/2010/main" val="51724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3F339-0A52-425F-94DB-2DFBF65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37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FF83C-0BBD-4861-8D41-3B77ADBCE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877322-8BA0-40EB-BC77-F8025A90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Construction for Linear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89373-DAE7-45C1-8DC3-9A8DA3DDE1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Tile 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6F2C8-B72E-4113-8A3F-2FEA6163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829" y="3061818"/>
            <a:ext cx="5524342" cy="362818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E232A2A-253C-49B1-ADB3-2154BCEC8586}"/>
              </a:ext>
            </a:extLst>
          </p:cNvPr>
          <p:cNvSpPr/>
          <p:nvPr/>
        </p:nvSpPr>
        <p:spPr>
          <a:xfrm>
            <a:off x="139337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Bradley Hand ITC" panose="03070402050302030203" pitchFamily="66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598ED5-CB22-44E8-A362-3A4C5595B4CF}"/>
              </a:ext>
            </a:extLst>
          </p:cNvPr>
          <p:cNvSpPr/>
          <p:nvPr/>
        </p:nvSpPr>
        <p:spPr>
          <a:xfrm>
            <a:off x="2486297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23FD9A-780C-4D19-BE8D-9011E787DB11}"/>
              </a:ext>
            </a:extLst>
          </p:cNvPr>
          <p:cNvSpPr/>
          <p:nvPr/>
        </p:nvSpPr>
        <p:spPr>
          <a:xfrm>
            <a:off x="3579223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D02A6A-85CA-4100-9A70-96FC9ACD7A3B}"/>
              </a:ext>
            </a:extLst>
          </p:cNvPr>
          <p:cNvSpPr/>
          <p:nvPr/>
        </p:nvSpPr>
        <p:spPr>
          <a:xfrm>
            <a:off x="7606939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950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1EE686-C9BD-4EF2-9173-AD9C107F5879}"/>
              </a:ext>
            </a:extLst>
          </p:cNvPr>
          <p:cNvSpPr/>
          <p:nvPr/>
        </p:nvSpPr>
        <p:spPr>
          <a:xfrm>
            <a:off x="8699865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67F22F-CEC3-41BE-8837-73C483E2448C}"/>
              </a:ext>
            </a:extLst>
          </p:cNvPr>
          <p:cNvSpPr/>
          <p:nvPr/>
        </p:nvSpPr>
        <p:spPr>
          <a:xfrm>
            <a:off x="979279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00C80A-21F4-42AB-BEDA-8D626855ADA8}"/>
              </a:ext>
            </a:extLst>
          </p:cNvPr>
          <p:cNvSpPr/>
          <p:nvPr/>
        </p:nvSpPr>
        <p:spPr>
          <a:xfrm>
            <a:off x="300445" y="1828800"/>
            <a:ext cx="670560" cy="6705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CA0DA-91DA-48F1-B0F6-39C8EB3FB1BF}"/>
              </a:ext>
            </a:extLst>
          </p:cNvPr>
          <p:cNvSpPr/>
          <p:nvPr/>
        </p:nvSpPr>
        <p:spPr>
          <a:xfrm>
            <a:off x="10885717" y="1828800"/>
            <a:ext cx="670560" cy="6705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14B766-0E9F-47E3-BBBE-6CA6DA9D0D0A}"/>
              </a:ext>
            </a:extLst>
          </p:cNvPr>
          <p:cNvSpPr/>
          <p:nvPr/>
        </p:nvSpPr>
        <p:spPr>
          <a:xfrm>
            <a:off x="5593081" y="1828800"/>
            <a:ext cx="670560" cy="6705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500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E2F6F7-D78B-4490-9598-99893BEF81E1}"/>
              </a:ext>
            </a:extLst>
          </p:cNvPr>
          <p:cNvCxnSpPr>
            <a:stCxn id="9" idx="2"/>
            <a:endCxn id="15" idx="3"/>
          </p:cNvCxnSpPr>
          <p:nvPr/>
        </p:nvCxnSpPr>
        <p:spPr>
          <a:xfrm flipH="1">
            <a:off x="971005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4D9DB0-62E5-4B34-AFA7-1A614ADEFF3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206393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1E6B48-75E9-46F6-A5EB-3C8E86DC5AD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3156857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D69F8D-47C7-4143-A69A-30DB1CEB9D1C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249783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736607-0477-4B64-8D2B-FC3A90A14B82}"/>
              </a:ext>
            </a:extLst>
          </p:cNvPr>
          <p:cNvCxnSpPr>
            <a:cxnSpLocks/>
          </p:cNvCxnSpPr>
          <p:nvPr/>
        </p:nvCxnSpPr>
        <p:spPr>
          <a:xfrm>
            <a:off x="5170715" y="2164081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F49CC2-6F4C-49D1-A19F-4A28C3A3F310}"/>
              </a:ext>
            </a:extLst>
          </p:cNvPr>
          <p:cNvCxnSpPr>
            <a:cxnSpLocks/>
          </p:cNvCxnSpPr>
          <p:nvPr/>
        </p:nvCxnSpPr>
        <p:spPr>
          <a:xfrm>
            <a:off x="626364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DD10D3-8D7B-4181-971D-382D5CBCD66F}"/>
              </a:ext>
            </a:extLst>
          </p:cNvPr>
          <p:cNvCxnSpPr>
            <a:cxnSpLocks/>
          </p:cNvCxnSpPr>
          <p:nvPr/>
        </p:nvCxnSpPr>
        <p:spPr>
          <a:xfrm>
            <a:off x="7184573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8C0989-E99A-4E95-AC63-D08B83779907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8277499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962652-DC24-4FB7-B6A8-124DC410AFBC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9370425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7B5EA7-5D6F-4752-9DBF-E97A963940E0}"/>
              </a:ext>
            </a:extLst>
          </p:cNvPr>
          <p:cNvCxnSpPr>
            <a:cxnSpLocks/>
            <a:stCxn id="14" idx="6"/>
            <a:endCxn id="16" idx="1"/>
          </p:cNvCxnSpPr>
          <p:nvPr/>
        </p:nvCxnSpPr>
        <p:spPr>
          <a:xfrm>
            <a:off x="10463351" y="2164080"/>
            <a:ext cx="422366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E68083E-104D-487D-A4E5-FC594176085F}"/>
              </a:ext>
            </a:extLst>
          </p:cNvPr>
          <p:cNvSpPr txBox="1"/>
          <p:nvPr/>
        </p:nvSpPr>
        <p:spPr>
          <a:xfrm>
            <a:off x="4722224" y="1846218"/>
            <a:ext cx="42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C22DB5-3B2D-414C-A105-61BF849C649A}"/>
              </a:ext>
            </a:extLst>
          </p:cNvPr>
          <p:cNvSpPr txBox="1"/>
          <p:nvPr/>
        </p:nvSpPr>
        <p:spPr>
          <a:xfrm>
            <a:off x="6693629" y="1846218"/>
            <a:ext cx="42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3D417C-797E-44CA-AC9B-3539424FED1F}"/>
              </a:ext>
            </a:extLst>
          </p:cNvPr>
          <p:cNvSpPr txBox="1"/>
          <p:nvPr/>
        </p:nvSpPr>
        <p:spPr>
          <a:xfrm>
            <a:off x="5048314" y="2210865"/>
            <a:ext cx="86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 states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87D4B-9D5B-4078-BF7E-1DBDDA5F79C5}"/>
              </a:ext>
            </a:extLst>
          </p:cNvPr>
          <p:cNvSpPr txBox="1"/>
          <p:nvPr/>
        </p:nvSpPr>
        <p:spPr>
          <a:xfrm>
            <a:off x="5937214" y="2220358"/>
            <a:ext cx="821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100 states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990C6-1F6B-4AAE-AFD2-F3CF322378B5}"/>
              </a:ext>
            </a:extLst>
          </p:cNvPr>
          <p:cNvSpPr txBox="1"/>
          <p:nvPr/>
        </p:nvSpPr>
        <p:spPr>
          <a:xfrm>
            <a:off x="5004273" y="1289655"/>
            <a:ext cx="203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Equal probability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D63FD0-2CDF-4034-82D1-689EBED5C91C}"/>
              </a:ext>
            </a:extLst>
          </p:cNvPr>
          <p:cNvSpPr txBox="1"/>
          <p:nvPr/>
        </p:nvSpPr>
        <p:spPr>
          <a:xfrm>
            <a:off x="982497" y="2264843"/>
            <a:ext cx="58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3310F8-2B36-46D1-89DA-5AAF46A7F9F3}"/>
              </a:ext>
            </a:extLst>
          </p:cNvPr>
          <p:cNvSpPr txBox="1"/>
          <p:nvPr/>
        </p:nvSpPr>
        <p:spPr>
          <a:xfrm>
            <a:off x="10455123" y="2264843"/>
            <a:ext cx="58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+1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F5DD4F-68BF-4DD1-8836-5BB6FF5CF296}"/>
              </a:ext>
            </a:extLst>
          </p:cNvPr>
          <p:cNvSpPr txBox="1"/>
          <p:nvPr/>
        </p:nvSpPr>
        <p:spPr>
          <a:xfrm>
            <a:off x="5345355" y="3351020"/>
            <a:ext cx="2696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Monte-Carlo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9C4352-1252-4033-A34B-DF4F8766E90E}"/>
              </a:ext>
            </a:extLst>
          </p:cNvPr>
          <p:cNvSpPr/>
          <p:nvPr/>
        </p:nvSpPr>
        <p:spPr>
          <a:xfrm>
            <a:off x="1306283" y="1502229"/>
            <a:ext cx="3629412" cy="1131929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6CE1D3-D758-400B-809E-C6D823128611}"/>
              </a:ext>
            </a:extLst>
          </p:cNvPr>
          <p:cNvSpPr txBox="1"/>
          <p:nvPr/>
        </p:nvSpPr>
        <p:spPr>
          <a:xfrm>
            <a:off x="2316606" y="1166327"/>
            <a:ext cx="1608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Tiles are 200 states wide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32546F-C701-4F4E-AD19-7EB46CE29AC0}"/>
              </a:ext>
            </a:extLst>
          </p:cNvPr>
          <p:cNvSpPr txBox="1"/>
          <p:nvPr/>
        </p:nvSpPr>
        <p:spPr>
          <a:xfrm>
            <a:off x="1949998" y="2651266"/>
            <a:ext cx="2341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Offset by 4 states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198281D-8DA5-42D7-957B-9A3D14ACFC3A}"/>
              </a:ext>
            </a:extLst>
          </p:cNvPr>
          <p:cNvSpPr/>
          <p:nvPr/>
        </p:nvSpPr>
        <p:spPr>
          <a:xfrm>
            <a:off x="8641393" y="4275818"/>
            <a:ext cx="887670" cy="979714"/>
          </a:xfrm>
          <a:custGeom>
            <a:avLst/>
            <a:gdLst>
              <a:gd name="connsiteX0" fmla="*/ 887670 w 887670"/>
              <a:gd name="connsiteY0" fmla="*/ 0 h 979714"/>
              <a:gd name="connsiteX1" fmla="*/ 598421 w 887670"/>
              <a:gd name="connsiteY1" fmla="*/ 727787 h 979714"/>
              <a:gd name="connsiteX2" fmla="*/ 66576 w 887670"/>
              <a:gd name="connsiteY2" fmla="*/ 802432 h 979714"/>
              <a:gd name="connsiteX3" fmla="*/ 187874 w 887670"/>
              <a:gd name="connsiteY3" fmla="*/ 653143 h 979714"/>
              <a:gd name="connsiteX4" fmla="*/ 1261 w 887670"/>
              <a:gd name="connsiteY4" fmla="*/ 783771 h 979714"/>
              <a:gd name="connsiteX5" fmla="*/ 299841 w 887670"/>
              <a:gd name="connsiteY5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7670" h="979714">
                <a:moveTo>
                  <a:pt x="887670" y="0"/>
                </a:moveTo>
                <a:cubicBezTo>
                  <a:pt x="811470" y="297024"/>
                  <a:pt x="735270" y="594048"/>
                  <a:pt x="598421" y="727787"/>
                </a:cubicBezTo>
                <a:cubicBezTo>
                  <a:pt x="461572" y="861526"/>
                  <a:pt x="135000" y="814873"/>
                  <a:pt x="66576" y="802432"/>
                </a:cubicBezTo>
                <a:cubicBezTo>
                  <a:pt x="-1848" y="789991"/>
                  <a:pt x="198760" y="656253"/>
                  <a:pt x="187874" y="653143"/>
                </a:cubicBezTo>
                <a:cubicBezTo>
                  <a:pt x="176988" y="650033"/>
                  <a:pt x="-17400" y="729343"/>
                  <a:pt x="1261" y="783771"/>
                </a:cubicBezTo>
                <a:cubicBezTo>
                  <a:pt x="19922" y="838200"/>
                  <a:pt x="159881" y="908957"/>
                  <a:pt x="299841" y="97971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ADDDE39-EA37-4C70-B6DD-B40CCDFA8716}"/>
              </a:ext>
            </a:extLst>
          </p:cNvPr>
          <p:cNvSpPr/>
          <p:nvPr/>
        </p:nvSpPr>
        <p:spPr>
          <a:xfrm>
            <a:off x="8770672" y="5327355"/>
            <a:ext cx="839859" cy="513608"/>
          </a:xfrm>
          <a:custGeom>
            <a:avLst/>
            <a:gdLst>
              <a:gd name="connsiteX0" fmla="*/ 839859 w 839859"/>
              <a:gd name="connsiteY0" fmla="*/ 513608 h 513608"/>
              <a:gd name="connsiteX1" fmla="*/ 634585 w 839859"/>
              <a:gd name="connsiteY1" fmla="*/ 112392 h 513608"/>
              <a:gd name="connsiteX2" fmla="*/ 65418 w 839859"/>
              <a:gd name="connsiteY2" fmla="*/ 112392 h 513608"/>
              <a:gd name="connsiteX3" fmla="*/ 326675 w 839859"/>
              <a:gd name="connsiteY3" fmla="*/ 425 h 513608"/>
              <a:gd name="connsiteX4" fmla="*/ 104 w 839859"/>
              <a:gd name="connsiteY4" fmla="*/ 159045 h 513608"/>
              <a:gd name="connsiteX5" fmla="*/ 298683 w 839859"/>
              <a:gd name="connsiteY5" fmla="*/ 168376 h 51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9859" h="513608">
                <a:moveTo>
                  <a:pt x="839859" y="513608"/>
                </a:moveTo>
                <a:cubicBezTo>
                  <a:pt x="801758" y="346434"/>
                  <a:pt x="763658" y="179261"/>
                  <a:pt x="634585" y="112392"/>
                </a:cubicBezTo>
                <a:cubicBezTo>
                  <a:pt x="505512" y="45523"/>
                  <a:pt x="116736" y="131053"/>
                  <a:pt x="65418" y="112392"/>
                </a:cubicBezTo>
                <a:cubicBezTo>
                  <a:pt x="14100" y="93731"/>
                  <a:pt x="337561" y="-7351"/>
                  <a:pt x="326675" y="425"/>
                </a:cubicBezTo>
                <a:cubicBezTo>
                  <a:pt x="315789" y="8200"/>
                  <a:pt x="4769" y="131053"/>
                  <a:pt x="104" y="159045"/>
                </a:cubicBezTo>
                <a:cubicBezTo>
                  <a:pt x="-4561" y="187037"/>
                  <a:pt x="147061" y="177706"/>
                  <a:pt x="298683" y="16837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DA4B73-F7FD-4A88-A322-684B670BC12C}"/>
                  </a:ext>
                </a:extLst>
              </p:cNvPr>
              <p:cNvSpPr txBox="1"/>
              <p:nvPr/>
            </p:nvSpPr>
            <p:spPr>
              <a:xfrm>
                <a:off x="9442721" y="3896218"/>
                <a:ext cx="14371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𝟎𝟎𝟎𝟏</m:t>
                      </m:r>
                    </m:oMath>
                  </m:oMathPara>
                </a14:m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DA4B73-F7FD-4A88-A322-684B670BC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721" y="3896218"/>
                <a:ext cx="1437188" cy="307777"/>
              </a:xfrm>
              <a:prstGeom prst="rect">
                <a:avLst/>
              </a:prstGeom>
              <a:blipFill>
                <a:blip r:embed="rId3"/>
                <a:stretch>
                  <a:fillRect l="-2119"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C01559-BAE5-4CFF-9C9C-9934CCF97AFF}"/>
                  </a:ext>
                </a:extLst>
              </p:cNvPr>
              <p:cNvSpPr txBox="1"/>
              <p:nvPr/>
            </p:nvSpPr>
            <p:spPr>
              <a:xfrm>
                <a:off x="9442721" y="5840963"/>
                <a:ext cx="1869614" cy="410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𝟎𝟎𝟎𝟏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𝟓𝟎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C01559-BAE5-4CFF-9C9C-9934CCF9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721" y="5840963"/>
                <a:ext cx="1869614" cy="410497"/>
              </a:xfrm>
              <a:prstGeom prst="rect">
                <a:avLst/>
              </a:prstGeom>
              <a:blipFill>
                <a:blip r:embed="rId4"/>
                <a:stretch>
                  <a:fillRect l="-651" t="-158824" r="-33550" b="-236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1D5B59AF-2D03-42B2-AFC0-93FE1958FC31}"/>
              </a:ext>
            </a:extLst>
          </p:cNvPr>
          <p:cNvSpPr txBox="1"/>
          <p:nvPr/>
        </p:nvSpPr>
        <p:spPr>
          <a:xfrm>
            <a:off x="320954" y="3429000"/>
            <a:ext cx="23419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Because of its binary feature vectors, the weighted sum is trivial to compute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4988D1C-386C-4A0E-B02A-10F64E9934E2}"/>
                  </a:ext>
                </a:extLst>
              </p:cNvPr>
              <p:cNvSpPr txBox="1"/>
              <p:nvPr/>
            </p:nvSpPr>
            <p:spPr>
              <a:xfrm>
                <a:off x="489757" y="5447393"/>
                <a:ext cx="2443810" cy="787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4988D1C-386C-4A0E-B02A-10F64E99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57" y="5447393"/>
                <a:ext cx="2443810" cy="7871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F4F35E07-C927-4E8D-87B4-470334B873C3}"/>
              </a:ext>
            </a:extLst>
          </p:cNvPr>
          <p:cNvSpPr txBox="1"/>
          <p:nvPr/>
        </p:nvSpPr>
        <p:spPr>
          <a:xfrm>
            <a:off x="480426" y="5134233"/>
            <a:ext cx="2931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How do we do that?</a:t>
            </a:r>
          </a:p>
        </p:txBody>
      </p:sp>
    </p:spTree>
    <p:extLst>
      <p:ext uri="{BB962C8B-B14F-4D97-AF65-F5344CB8AC3E}">
        <p14:creationId xmlns:p14="http://schemas.microsoft.com/office/powerpoint/2010/main" val="388995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3F339-0A52-425F-94DB-2DFBF65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38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FF83C-0BBD-4861-8D41-3B77ADBCE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877322-8BA0-40EB-BC77-F8025A90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Construction for Linear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89373-DAE7-45C1-8DC3-9A8DA3DDE1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Tile Coding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4B14C9-73ED-4A35-8680-CF69FF2A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46" y="2295330"/>
            <a:ext cx="5501708" cy="4404313"/>
          </a:xfrm>
          <a:prstGeom prst="rect">
            <a:avLst/>
          </a:prstGeom>
        </p:spPr>
      </p:pic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5F74BD05-C682-4E01-9C61-68DFF5B4B7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11228409" cy="4828567"/>
          </a:xfrm>
        </p:spPr>
        <p:txBody>
          <a:bodyPr/>
          <a:lstStyle/>
          <a:p>
            <a:r>
              <a:rPr lang="en-US" dirty="0"/>
              <a:t>Another thing to consider is the tiling </a:t>
            </a:r>
            <a:r>
              <a:rPr lang="en-US" dirty="0" err="1"/>
              <a:t>offeset</a:t>
            </a:r>
            <a:r>
              <a:rPr lang="en-US" dirty="0"/>
              <a:t> ‘strategy’</a:t>
            </a:r>
            <a:endParaRPr lang="en-US" i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DB3E4F6-CBAB-4E67-BACA-D6CA60583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1"/>
          <a:stretch/>
        </p:blipFill>
        <p:spPr>
          <a:xfrm>
            <a:off x="292609" y="2090057"/>
            <a:ext cx="4559365" cy="211319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26E2BD85-8140-4C41-93C5-0703FB8601FD}"/>
              </a:ext>
            </a:extLst>
          </p:cNvPr>
          <p:cNvSpPr/>
          <p:nvPr/>
        </p:nvSpPr>
        <p:spPr>
          <a:xfrm>
            <a:off x="6643397" y="2090057"/>
            <a:ext cx="2286000" cy="1338943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D3B4003-FED2-4710-8960-65D887C1905C}"/>
              </a:ext>
            </a:extLst>
          </p:cNvPr>
          <p:cNvSpPr/>
          <p:nvPr/>
        </p:nvSpPr>
        <p:spPr>
          <a:xfrm>
            <a:off x="4562669" y="2146041"/>
            <a:ext cx="2612572" cy="167951"/>
          </a:xfrm>
          <a:custGeom>
            <a:avLst/>
            <a:gdLst>
              <a:gd name="connsiteX0" fmla="*/ 2612572 w 2612572"/>
              <a:gd name="connsiteY0" fmla="*/ 0 h 167951"/>
              <a:gd name="connsiteX1" fmla="*/ 0 w 2612572"/>
              <a:gd name="connsiteY1" fmla="*/ 167951 h 16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2572" h="167951">
                <a:moveTo>
                  <a:pt x="2612572" y="0"/>
                </a:moveTo>
                <a:lnTo>
                  <a:pt x="0" y="167951"/>
                </a:ln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7E0D9E7-07AD-4588-934C-C74BAFCF7327}"/>
              </a:ext>
            </a:extLst>
          </p:cNvPr>
          <p:cNvSpPr/>
          <p:nvPr/>
        </p:nvSpPr>
        <p:spPr>
          <a:xfrm>
            <a:off x="4273420" y="3331029"/>
            <a:ext cx="2948474" cy="989044"/>
          </a:xfrm>
          <a:custGeom>
            <a:avLst/>
            <a:gdLst>
              <a:gd name="connsiteX0" fmla="*/ 2948474 w 2948474"/>
              <a:gd name="connsiteY0" fmla="*/ 0 h 989044"/>
              <a:gd name="connsiteX1" fmla="*/ 0 w 2948474"/>
              <a:gd name="connsiteY1" fmla="*/ 989044 h 98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48474" h="989044">
                <a:moveTo>
                  <a:pt x="2948474" y="0"/>
                </a:moveTo>
                <a:lnTo>
                  <a:pt x="0" y="989044"/>
                </a:ln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C555AF-55C6-46F7-9F16-431FE7427B04}"/>
              </a:ext>
            </a:extLst>
          </p:cNvPr>
          <p:cNvSpPr/>
          <p:nvPr/>
        </p:nvSpPr>
        <p:spPr>
          <a:xfrm>
            <a:off x="3345146" y="2472612"/>
            <a:ext cx="433752" cy="597159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39D0B8E-6037-4248-AE9F-164E42EAA936}"/>
              </a:ext>
            </a:extLst>
          </p:cNvPr>
          <p:cNvSpPr/>
          <p:nvPr/>
        </p:nvSpPr>
        <p:spPr>
          <a:xfrm>
            <a:off x="1168250" y="3072007"/>
            <a:ext cx="433752" cy="597159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BBD302-E154-4AF1-BDF7-0E326175A108}"/>
              </a:ext>
            </a:extLst>
          </p:cNvPr>
          <p:cNvSpPr txBox="1"/>
          <p:nvPr/>
        </p:nvSpPr>
        <p:spPr>
          <a:xfrm>
            <a:off x="430418" y="4203247"/>
            <a:ext cx="1909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Diagonal effects on uniform offset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F6E051A-A605-46FD-9CF4-C7FCB2B70678}"/>
              </a:ext>
            </a:extLst>
          </p:cNvPr>
          <p:cNvSpPr/>
          <p:nvPr/>
        </p:nvSpPr>
        <p:spPr>
          <a:xfrm>
            <a:off x="1690448" y="3437578"/>
            <a:ext cx="810575" cy="1050446"/>
          </a:xfrm>
          <a:custGeom>
            <a:avLst/>
            <a:gdLst>
              <a:gd name="connsiteX0" fmla="*/ 147683 w 810575"/>
              <a:gd name="connsiteY0" fmla="*/ 1050446 h 1050446"/>
              <a:gd name="connsiteX1" fmla="*/ 810156 w 810575"/>
              <a:gd name="connsiteY1" fmla="*/ 751867 h 1050446"/>
              <a:gd name="connsiteX2" fmla="*/ 63707 w 810575"/>
              <a:gd name="connsiteY2" fmla="*/ 80063 h 1050446"/>
              <a:gd name="connsiteX3" fmla="*/ 63707 w 810575"/>
              <a:gd name="connsiteY3" fmla="*/ 5418 h 1050446"/>
              <a:gd name="connsiteX4" fmla="*/ 268981 w 810575"/>
              <a:gd name="connsiteY4" fmla="*/ 14749 h 1050446"/>
              <a:gd name="connsiteX5" fmla="*/ 26385 w 810575"/>
              <a:gd name="connsiteY5" fmla="*/ 33410 h 1050446"/>
              <a:gd name="connsiteX6" fmla="*/ 82368 w 810575"/>
              <a:gd name="connsiteY6" fmla="*/ 303998 h 105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0575" h="1050446">
                <a:moveTo>
                  <a:pt x="147683" y="1050446"/>
                </a:moveTo>
                <a:cubicBezTo>
                  <a:pt x="485917" y="982021"/>
                  <a:pt x="824152" y="913597"/>
                  <a:pt x="810156" y="751867"/>
                </a:cubicBezTo>
                <a:cubicBezTo>
                  <a:pt x="796160" y="590137"/>
                  <a:pt x="188115" y="204471"/>
                  <a:pt x="63707" y="80063"/>
                </a:cubicBezTo>
                <a:cubicBezTo>
                  <a:pt x="-60701" y="-44345"/>
                  <a:pt x="29495" y="16304"/>
                  <a:pt x="63707" y="5418"/>
                </a:cubicBezTo>
                <a:cubicBezTo>
                  <a:pt x="97919" y="-5468"/>
                  <a:pt x="275201" y="10084"/>
                  <a:pt x="268981" y="14749"/>
                </a:cubicBezTo>
                <a:cubicBezTo>
                  <a:pt x="262761" y="19414"/>
                  <a:pt x="57487" y="-14798"/>
                  <a:pt x="26385" y="33410"/>
                </a:cubicBezTo>
                <a:cubicBezTo>
                  <a:pt x="-4717" y="81618"/>
                  <a:pt x="38825" y="192808"/>
                  <a:pt x="82368" y="303998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7009EB4-6802-443D-9175-ADBE7806F76B}"/>
              </a:ext>
            </a:extLst>
          </p:cNvPr>
          <p:cNvSpPr/>
          <p:nvPr/>
        </p:nvSpPr>
        <p:spPr>
          <a:xfrm>
            <a:off x="1847461" y="3195567"/>
            <a:ext cx="1810139" cy="1283127"/>
          </a:xfrm>
          <a:custGeom>
            <a:avLst/>
            <a:gdLst>
              <a:gd name="connsiteX0" fmla="*/ 0 w 1810139"/>
              <a:gd name="connsiteY0" fmla="*/ 1283127 h 1283127"/>
              <a:gd name="connsiteX1" fmla="*/ 1259633 w 1810139"/>
              <a:gd name="connsiteY1" fmla="*/ 881911 h 1283127"/>
              <a:gd name="connsiteX2" fmla="*/ 1679510 w 1810139"/>
              <a:gd name="connsiteY2" fmla="*/ 14164 h 1283127"/>
              <a:gd name="connsiteX3" fmla="*/ 1502229 w 1810139"/>
              <a:gd name="connsiteY3" fmla="*/ 322074 h 1283127"/>
              <a:gd name="connsiteX4" fmla="*/ 1660849 w 1810139"/>
              <a:gd name="connsiteY4" fmla="*/ 32825 h 1283127"/>
              <a:gd name="connsiteX5" fmla="*/ 1810139 w 1810139"/>
              <a:gd name="connsiteY5" fmla="*/ 387388 h 128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0139" h="1283127">
                <a:moveTo>
                  <a:pt x="0" y="1283127"/>
                </a:moveTo>
                <a:cubicBezTo>
                  <a:pt x="489857" y="1188266"/>
                  <a:pt x="979715" y="1093405"/>
                  <a:pt x="1259633" y="881911"/>
                </a:cubicBezTo>
                <a:cubicBezTo>
                  <a:pt x="1539551" y="670417"/>
                  <a:pt x="1639077" y="107470"/>
                  <a:pt x="1679510" y="14164"/>
                </a:cubicBezTo>
                <a:cubicBezTo>
                  <a:pt x="1719943" y="-79142"/>
                  <a:pt x="1505339" y="318964"/>
                  <a:pt x="1502229" y="322074"/>
                </a:cubicBezTo>
                <a:cubicBezTo>
                  <a:pt x="1499119" y="325184"/>
                  <a:pt x="1609531" y="21939"/>
                  <a:pt x="1660849" y="32825"/>
                </a:cubicBezTo>
                <a:cubicBezTo>
                  <a:pt x="1712167" y="43711"/>
                  <a:pt x="1761153" y="215549"/>
                  <a:pt x="1810139" y="387388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DA8FC1B-4A8A-4437-A560-0FFD2020F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397" y="2662775"/>
            <a:ext cx="2567440" cy="245407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FB95EB62-16F7-4AC4-91BC-FEC0505BAFFC}"/>
              </a:ext>
            </a:extLst>
          </p:cNvPr>
          <p:cNvSpPr/>
          <p:nvPr/>
        </p:nvSpPr>
        <p:spPr>
          <a:xfrm>
            <a:off x="7772400" y="4527679"/>
            <a:ext cx="1156997" cy="1161887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9EED5A7-D35B-4382-9BEB-8C0ABFE91EB2}"/>
              </a:ext>
            </a:extLst>
          </p:cNvPr>
          <p:cNvSpPr/>
          <p:nvPr/>
        </p:nvSpPr>
        <p:spPr>
          <a:xfrm>
            <a:off x="8374380" y="3778898"/>
            <a:ext cx="666983" cy="748781"/>
          </a:xfrm>
          <a:custGeom>
            <a:avLst/>
            <a:gdLst>
              <a:gd name="connsiteX0" fmla="*/ 0 w 615820"/>
              <a:gd name="connsiteY0" fmla="*/ 793102 h 793102"/>
              <a:gd name="connsiteX1" fmla="*/ 475861 w 615820"/>
              <a:gd name="connsiteY1" fmla="*/ 298580 h 793102"/>
              <a:gd name="connsiteX2" fmla="*/ 615820 w 615820"/>
              <a:gd name="connsiteY2" fmla="*/ 0 h 7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5820" h="793102">
                <a:moveTo>
                  <a:pt x="0" y="793102"/>
                </a:moveTo>
                <a:cubicBezTo>
                  <a:pt x="186612" y="611932"/>
                  <a:pt x="373224" y="430763"/>
                  <a:pt x="475861" y="298580"/>
                </a:cubicBezTo>
                <a:cubicBezTo>
                  <a:pt x="578498" y="166397"/>
                  <a:pt x="597159" y="83198"/>
                  <a:pt x="615820" y="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47E353D-5F4B-40AD-AEEE-3FFD35F452CA}"/>
              </a:ext>
            </a:extLst>
          </p:cNvPr>
          <p:cNvSpPr/>
          <p:nvPr/>
        </p:nvSpPr>
        <p:spPr>
          <a:xfrm>
            <a:off x="8826759" y="5050169"/>
            <a:ext cx="1147665" cy="398909"/>
          </a:xfrm>
          <a:custGeom>
            <a:avLst/>
            <a:gdLst>
              <a:gd name="connsiteX0" fmla="*/ 0 w 1147665"/>
              <a:gd name="connsiteY0" fmla="*/ 398909 h 398909"/>
              <a:gd name="connsiteX1" fmla="*/ 401217 w 1147665"/>
              <a:gd name="connsiteY1" fmla="*/ 35015 h 398909"/>
              <a:gd name="connsiteX2" fmla="*/ 1147665 w 1147665"/>
              <a:gd name="connsiteY2" fmla="*/ 35015 h 39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7665" h="398909">
                <a:moveTo>
                  <a:pt x="0" y="398909"/>
                </a:moveTo>
                <a:cubicBezTo>
                  <a:pt x="104970" y="247286"/>
                  <a:pt x="209940" y="95664"/>
                  <a:pt x="401217" y="35015"/>
                </a:cubicBezTo>
                <a:cubicBezTo>
                  <a:pt x="592495" y="-25634"/>
                  <a:pt x="870080" y="4690"/>
                  <a:pt x="1147665" y="3501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B8C931A-ECA3-4319-A827-F4F0967760AB}"/>
              </a:ext>
            </a:extLst>
          </p:cNvPr>
          <p:cNvSpPr/>
          <p:nvPr/>
        </p:nvSpPr>
        <p:spPr>
          <a:xfrm>
            <a:off x="10262447" y="4612640"/>
            <a:ext cx="833120" cy="1754371"/>
          </a:xfrm>
          <a:custGeom>
            <a:avLst/>
            <a:gdLst>
              <a:gd name="connsiteX0" fmla="*/ 0 w 833120"/>
              <a:gd name="connsiteY0" fmla="*/ 1310769 h 1334908"/>
              <a:gd name="connsiteX1" fmla="*/ 690880 w 833120"/>
              <a:gd name="connsiteY1" fmla="*/ 1178689 h 1334908"/>
              <a:gd name="connsiteX2" fmla="*/ 487680 w 833120"/>
              <a:gd name="connsiteY2" fmla="*/ 132209 h 1334908"/>
              <a:gd name="connsiteX3" fmla="*/ 355600 w 833120"/>
              <a:gd name="connsiteY3" fmla="*/ 315089 h 1334908"/>
              <a:gd name="connsiteX4" fmla="*/ 436880 w 833120"/>
              <a:gd name="connsiteY4" fmla="*/ 129 h 1334908"/>
              <a:gd name="connsiteX5" fmla="*/ 833120 w 833120"/>
              <a:gd name="connsiteY5" fmla="*/ 284609 h 133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3120" h="1334908">
                <a:moveTo>
                  <a:pt x="0" y="1310769"/>
                </a:moveTo>
                <a:cubicBezTo>
                  <a:pt x="304800" y="1342942"/>
                  <a:pt x="609600" y="1375116"/>
                  <a:pt x="690880" y="1178689"/>
                </a:cubicBezTo>
                <a:cubicBezTo>
                  <a:pt x="772160" y="982262"/>
                  <a:pt x="543560" y="276142"/>
                  <a:pt x="487680" y="132209"/>
                </a:cubicBezTo>
                <a:cubicBezTo>
                  <a:pt x="431800" y="-11724"/>
                  <a:pt x="364067" y="337102"/>
                  <a:pt x="355600" y="315089"/>
                </a:cubicBezTo>
                <a:cubicBezTo>
                  <a:pt x="347133" y="293076"/>
                  <a:pt x="357293" y="5209"/>
                  <a:pt x="436880" y="129"/>
                </a:cubicBezTo>
                <a:cubicBezTo>
                  <a:pt x="516467" y="-4951"/>
                  <a:pt x="674793" y="139829"/>
                  <a:pt x="833120" y="28460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1B046C-8396-4868-84D1-E68F5EA27146}"/>
              </a:ext>
            </a:extLst>
          </p:cNvPr>
          <p:cNvSpPr txBox="1"/>
          <p:nvPr/>
        </p:nvSpPr>
        <p:spPr>
          <a:xfrm>
            <a:off x="7902821" y="5772087"/>
            <a:ext cx="2277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Generalization is more spherical and homogeneous</a:t>
            </a:r>
          </a:p>
        </p:txBody>
      </p:sp>
    </p:spTree>
    <p:extLst>
      <p:ext uri="{BB962C8B-B14F-4D97-AF65-F5344CB8AC3E}">
        <p14:creationId xmlns:p14="http://schemas.microsoft.com/office/powerpoint/2010/main" val="296528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 animBg="1"/>
      <p:bldP spid="57" grpId="0" animBg="1"/>
      <p:bldP spid="59" grpId="0" animBg="1"/>
      <p:bldP spid="60" grpId="0" animBg="1"/>
      <p:bldP spid="62" grpId="0" animBg="1"/>
      <p:bldP spid="63" grpId="0" animBg="1"/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3F339-0A52-425F-94DB-2DFBF65C1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39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FF83C-0BBD-4861-8D41-3B77ADBCE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877322-8BA0-40EB-BC77-F8025A90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Construction for Linear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89373-DAE7-45C1-8DC3-9A8DA3DDE1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Tile Coding</a:t>
            </a:r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5F74BD05-C682-4E01-9C61-68DFF5B4B7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11228409" cy="4828567"/>
          </a:xfrm>
        </p:spPr>
        <p:txBody>
          <a:bodyPr/>
          <a:lstStyle/>
          <a:p>
            <a:r>
              <a:rPr lang="en-US" dirty="0"/>
              <a:t>Or the </a:t>
            </a:r>
            <a:r>
              <a:rPr lang="en-US" dirty="0" err="1"/>
              <a:t>tilings</a:t>
            </a:r>
            <a:r>
              <a:rPr lang="en-US" dirty="0"/>
              <a:t> ‘shape’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AAB96-C228-4C3F-A7A4-BACBCFD3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2436495"/>
            <a:ext cx="8848725" cy="3143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FF990-FFBF-448D-A3E5-D8B33C031C3F}"/>
              </a:ext>
            </a:extLst>
          </p:cNvPr>
          <p:cNvSpPr txBox="1"/>
          <p:nvPr/>
        </p:nvSpPr>
        <p:spPr>
          <a:xfrm>
            <a:off x="131504" y="5712827"/>
            <a:ext cx="447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One may encourage generalization in on particular dimension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9837B3-E537-4673-95F9-A61803037AFD}"/>
              </a:ext>
            </a:extLst>
          </p:cNvPr>
          <p:cNvSpPr/>
          <p:nvPr/>
        </p:nvSpPr>
        <p:spPr>
          <a:xfrm>
            <a:off x="4612640" y="5222234"/>
            <a:ext cx="985520" cy="919542"/>
          </a:xfrm>
          <a:custGeom>
            <a:avLst/>
            <a:gdLst>
              <a:gd name="connsiteX0" fmla="*/ 0 w 985520"/>
              <a:gd name="connsiteY0" fmla="*/ 843286 h 919542"/>
              <a:gd name="connsiteX1" fmla="*/ 802640 w 985520"/>
              <a:gd name="connsiteY1" fmla="*/ 843286 h 919542"/>
              <a:gd name="connsiteX2" fmla="*/ 782320 w 985520"/>
              <a:gd name="connsiteY2" fmla="*/ 50806 h 919542"/>
              <a:gd name="connsiteX3" fmla="*/ 711200 w 985520"/>
              <a:gd name="connsiteY3" fmla="*/ 345446 h 919542"/>
              <a:gd name="connsiteX4" fmla="*/ 782320 w 985520"/>
              <a:gd name="connsiteY4" fmla="*/ 6 h 919542"/>
              <a:gd name="connsiteX5" fmla="*/ 985520 w 985520"/>
              <a:gd name="connsiteY5" fmla="*/ 355606 h 91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5520" h="919542">
                <a:moveTo>
                  <a:pt x="0" y="843286"/>
                </a:moveTo>
                <a:cubicBezTo>
                  <a:pt x="336126" y="909326"/>
                  <a:pt x="672253" y="975366"/>
                  <a:pt x="802640" y="843286"/>
                </a:cubicBezTo>
                <a:cubicBezTo>
                  <a:pt x="933027" y="711206"/>
                  <a:pt x="797560" y="133779"/>
                  <a:pt x="782320" y="50806"/>
                </a:cubicBezTo>
                <a:cubicBezTo>
                  <a:pt x="767080" y="-32167"/>
                  <a:pt x="711200" y="353913"/>
                  <a:pt x="711200" y="345446"/>
                </a:cubicBezTo>
                <a:cubicBezTo>
                  <a:pt x="711200" y="336979"/>
                  <a:pt x="736600" y="-1687"/>
                  <a:pt x="782320" y="6"/>
                </a:cubicBezTo>
                <a:cubicBezTo>
                  <a:pt x="828040" y="1699"/>
                  <a:pt x="906780" y="178652"/>
                  <a:pt x="985520" y="35560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58BAE8-3B67-4455-BEC1-3A40DCEF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&amp; 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B27BF7-0281-4555-8CE4-FBD00C23BD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Curse-of-Dimensionality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7C98B-A2CE-4A86-AFE1-4CB7F72C4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72AA5-6424-4531-94DE-E06FEFB0A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C48150-3B0F-4C77-A597-7FA6116397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7988" y="1766138"/>
            <a:ext cx="11083189" cy="829018"/>
          </a:xfrm>
        </p:spPr>
        <p:txBody>
          <a:bodyPr/>
          <a:lstStyle/>
          <a:p>
            <a:r>
              <a:rPr lang="en-US" dirty="0"/>
              <a:t>But many tasks  may have arbitrarily large state-spaces</a:t>
            </a:r>
          </a:p>
        </p:txBody>
      </p:sp>
      <p:pic>
        <p:nvPicPr>
          <p:cNvPr id="1026" name="Picture 2" descr="File:Backgammon board.jpg">
            <a:extLst>
              <a:ext uri="{FF2B5EF4-FFF2-40B4-BE49-F238E27FC236}">
                <a16:creationId xmlns:a16="http://schemas.microsoft.com/office/drawing/2014/main" id="{F147F9AA-D7C2-4F83-BF3C-0A3BD18A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69" y="2390414"/>
            <a:ext cx="3213463" cy="24100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4BD7AA-C17E-4263-A5C0-4DCE6F5EDA6E}"/>
                  </a:ext>
                </a:extLst>
              </p:cNvPr>
              <p:cNvSpPr/>
              <p:nvPr/>
            </p:nvSpPr>
            <p:spPr>
              <a:xfrm>
                <a:off x="-140949" y="4820811"/>
                <a:ext cx="3351537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Backgammon: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states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4BD7AA-C17E-4263-A5C0-4DCE6F5ED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949" y="4820811"/>
                <a:ext cx="3351537" cy="375552"/>
              </a:xfrm>
              <a:prstGeom prst="rect">
                <a:avLst/>
              </a:prstGeom>
              <a:blipFill>
                <a:blip r:embed="rId3"/>
                <a:stretch>
                  <a:fillRect t="-4918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Ancient Board Game Of Go Is Going Strong In Connecticut ...">
            <a:extLst>
              <a:ext uri="{FF2B5EF4-FFF2-40B4-BE49-F238E27FC236}">
                <a16:creationId xmlns:a16="http://schemas.microsoft.com/office/drawing/2014/main" id="{9E5D24FF-DBC6-4B0B-B6EB-C72121DE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626" y="2522066"/>
            <a:ext cx="3213462" cy="215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666BEF-41CF-4507-B2CB-E989E3BB571F}"/>
                  </a:ext>
                </a:extLst>
              </p:cNvPr>
              <p:cNvSpPr/>
              <p:nvPr/>
            </p:nvSpPr>
            <p:spPr>
              <a:xfrm>
                <a:off x="3886766" y="4822510"/>
                <a:ext cx="3351537" cy="37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Go: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states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666BEF-41CF-4507-B2CB-E989E3BB5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766" y="4822510"/>
                <a:ext cx="3351537" cy="375552"/>
              </a:xfrm>
              <a:prstGeom prst="rect">
                <a:avLst/>
              </a:prstGeom>
              <a:blipFill>
                <a:blip r:embed="rId5"/>
                <a:stretch>
                  <a:fillRect t="-3226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http://www.symatoys.com/upload/s39/1.png">
            <a:extLst>
              <a:ext uri="{FF2B5EF4-FFF2-40B4-BE49-F238E27FC236}">
                <a16:creationId xmlns:a16="http://schemas.microsoft.com/office/drawing/2014/main" id="{23677009-8F8E-4708-92C7-DFB771F0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982" y="2359416"/>
            <a:ext cx="3010187" cy="23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8FB641-C93A-48B6-B20D-F248EC79C91D}"/>
              </a:ext>
            </a:extLst>
          </p:cNvPr>
          <p:cNvSpPr/>
          <p:nvPr/>
        </p:nvSpPr>
        <p:spPr>
          <a:xfrm>
            <a:off x="7688971" y="4842760"/>
            <a:ext cx="3351537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Helicopter: continuous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ADDF2-5820-4F7B-905F-207908814E33}"/>
              </a:ext>
            </a:extLst>
          </p:cNvPr>
          <p:cNvSpPr txBox="1"/>
          <p:nvPr/>
        </p:nvSpPr>
        <p:spPr>
          <a:xfrm>
            <a:off x="2924797" y="5610751"/>
            <a:ext cx="5651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It is not only impossible to keep the table in memory, 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but also when experiencing states, 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 may never see a same state twice</a:t>
            </a:r>
          </a:p>
        </p:txBody>
      </p:sp>
    </p:spTree>
    <p:extLst>
      <p:ext uri="{BB962C8B-B14F-4D97-AF65-F5344CB8AC3E}">
        <p14:creationId xmlns:p14="http://schemas.microsoft.com/office/powerpoint/2010/main" val="242915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40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 &amp; Introduction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Predictive Objective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Stochastic-gradient and Semi-gradient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Construction for Linear Methods</a:t>
            </a:r>
          </a:p>
          <a:p>
            <a:r>
              <a:rPr lang="en-US" b="1" dirty="0"/>
              <a:t>Non-linear Methods: ANNs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Function Approx.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Interest and Emphasis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18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597FB-8370-4D42-8662-0509D8FA1D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63FA1-30BA-4424-9A9D-1580A7C0A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5CB5ACE-CE3B-426B-9F3E-57A7E14C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Methods: ANNs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57BBA5-32B1-4799-9265-A5FEC700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793" y="2206153"/>
            <a:ext cx="5694787" cy="43882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854862-2E8A-4FBC-A8FA-DF57776B536D}"/>
              </a:ext>
            </a:extLst>
          </p:cNvPr>
          <p:cNvSpPr txBox="1"/>
          <p:nvPr/>
        </p:nvSpPr>
        <p:spPr>
          <a:xfrm>
            <a:off x="3512312" y="1190490"/>
            <a:ext cx="476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Generic feed forward network with two output units, four input units and two hidden layers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4353E11-85F3-4CC8-8C76-F1096C17716D}"/>
              </a:ext>
            </a:extLst>
          </p:cNvPr>
          <p:cNvSpPr/>
          <p:nvPr/>
        </p:nvSpPr>
        <p:spPr>
          <a:xfrm>
            <a:off x="2810877" y="2694553"/>
            <a:ext cx="2619881" cy="952887"/>
          </a:xfrm>
          <a:custGeom>
            <a:avLst/>
            <a:gdLst>
              <a:gd name="connsiteX0" fmla="*/ 145683 w 2619881"/>
              <a:gd name="connsiteY0" fmla="*/ 952887 h 952887"/>
              <a:gd name="connsiteX1" fmla="*/ 247283 w 2619881"/>
              <a:gd name="connsiteY1" fmla="*/ 262007 h 952887"/>
              <a:gd name="connsiteX2" fmla="*/ 2441843 w 2619881"/>
              <a:gd name="connsiteY2" fmla="*/ 58807 h 952887"/>
              <a:gd name="connsiteX3" fmla="*/ 2177683 w 2619881"/>
              <a:gd name="connsiteY3" fmla="*/ 18167 h 952887"/>
              <a:gd name="connsiteX4" fmla="*/ 2614563 w 2619881"/>
              <a:gd name="connsiteY4" fmla="*/ 18167 h 952887"/>
              <a:gd name="connsiteX5" fmla="*/ 2380883 w 2619881"/>
              <a:gd name="connsiteY5" fmla="*/ 241687 h 95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9881" h="952887">
                <a:moveTo>
                  <a:pt x="145683" y="952887"/>
                </a:moveTo>
                <a:cubicBezTo>
                  <a:pt x="5136" y="681953"/>
                  <a:pt x="-135410" y="411020"/>
                  <a:pt x="247283" y="262007"/>
                </a:cubicBezTo>
                <a:cubicBezTo>
                  <a:pt x="629976" y="112994"/>
                  <a:pt x="2120110" y="99447"/>
                  <a:pt x="2441843" y="58807"/>
                </a:cubicBezTo>
                <a:cubicBezTo>
                  <a:pt x="2763576" y="18167"/>
                  <a:pt x="2148896" y="24940"/>
                  <a:pt x="2177683" y="18167"/>
                </a:cubicBezTo>
                <a:cubicBezTo>
                  <a:pt x="2206470" y="11394"/>
                  <a:pt x="2580696" y="-19086"/>
                  <a:pt x="2614563" y="18167"/>
                </a:cubicBezTo>
                <a:cubicBezTo>
                  <a:pt x="2648430" y="55420"/>
                  <a:pt x="2514656" y="148553"/>
                  <a:pt x="2380883" y="241687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C146E8-3C41-4055-B229-B36EA4256DDE}"/>
              </a:ext>
            </a:extLst>
          </p:cNvPr>
          <p:cNvSpPr txBox="1"/>
          <p:nvPr/>
        </p:nvSpPr>
        <p:spPr>
          <a:xfrm>
            <a:off x="1351280" y="3632892"/>
            <a:ext cx="2161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Typically one has semi-linear units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9E68C8-6F64-4285-8628-90CE3B2CF66D}"/>
              </a:ext>
            </a:extLst>
          </p:cNvPr>
          <p:cNvSpPr txBox="1"/>
          <p:nvPr/>
        </p:nvSpPr>
        <p:spPr>
          <a:xfrm>
            <a:off x="841756" y="4242873"/>
            <a:ext cx="318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(that can compute weighted sum of input signals)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9CFA38-7E1A-473D-BFA2-9966AEC2174B}"/>
              </a:ext>
            </a:extLst>
          </p:cNvPr>
          <p:cNvSpPr/>
          <p:nvPr/>
        </p:nvSpPr>
        <p:spPr>
          <a:xfrm>
            <a:off x="5999186" y="1797832"/>
            <a:ext cx="3876334" cy="819397"/>
          </a:xfrm>
          <a:custGeom>
            <a:avLst/>
            <a:gdLst>
              <a:gd name="connsiteX0" fmla="*/ 3876334 w 3876334"/>
              <a:gd name="connsiteY0" fmla="*/ 473043 h 819397"/>
              <a:gd name="connsiteX1" fmla="*/ 1498894 w 3876334"/>
              <a:gd name="connsiteY1" fmla="*/ 5683 h 819397"/>
              <a:gd name="connsiteX2" fmla="*/ 106974 w 3876334"/>
              <a:gd name="connsiteY2" fmla="*/ 757523 h 819397"/>
              <a:gd name="connsiteX3" fmla="*/ 218734 w 3876334"/>
              <a:gd name="connsiteY3" fmla="*/ 615283 h 819397"/>
              <a:gd name="connsiteX4" fmla="*/ 5374 w 3876334"/>
              <a:gd name="connsiteY4" fmla="*/ 818483 h 819397"/>
              <a:gd name="connsiteX5" fmla="*/ 482894 w 3876334"/>
              <a:gd name="connsiteY5" fmla="*/ 676243 h 81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6334" h="819397">
                <a:moveTo>
                  <a:pt x="3876334" y="473043"/>
                </a:moveTo>
                <a:cubicBezTo>
                  <a:pt x="3001727" y="215656"/>
                  <a:pt x="2127120" y="-41730"/>
                  <a:pt x="1498894" y="5683"/>
                </a:cubicBezTo>
                <a:cubicBezTo>
                  <a:pt x="870668" y="53096"/>
                  <a:pt x="320334" y="655923"/>
                  <a:pt x="106974" y="757523"/>
                </a:cubicBezTo>
                <a:cubicBezTo>
                  <a:pt x="-106386" y="859123"/>
                  <a:pt x="235667" y="605123"/>
                  <a:pt x="218734" y="615283"/>
                </a:cubicBezTo>
                <a:cubicBezTo>
                  <a:pt x="201801" y="625443"/>
                  <a:pt x="-38653" y="808323"/>
                  <a:pt x="5374" y="818483"/>
                </a:cubicBezTo>
                <a:cubicBezTo>
                  <a:pt x="49401" y="828643"/>
                  <a:pt x="266147" y="752443"/>
                  <a:pt x="482894" y="67624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5D8C7C-7EB0-4E4E-A2E9-480766D025A7}"/>
              </a:ext>
            </a:extLst>
          </p:cNvPr>
          <p:cNvSpPr txBox="1"/>
          <p:nvPr/>
        </p:nvSpPr>
        <p:spPr>
          <a:xfrm>
            <a:off x="9105579" y="2519680"/>
            <a:ext cx="2671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Apply to the result a non-linear function 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(activation function)</a:t>
            </a:r>
            <a:endParaRPr lang="en-US" sz="2000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7FCAE6-2A5D-41C9-849F-C8FAB711A0CB}"/>
              </a:ext>
            </a:extLst>
          </p:cNvPr>
          <p:cNvSpPr txBox="1"/>
          <p:nvPr/>
        </p:nvSpPr>
        <p:spPr>
          <a:xfrm>
            <a:off x="9105579" y="3749040"/>
            <a:ext cx="2497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Sigmoid function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C7EA61-7D54-4539-A0E1-72223E65E8D2}"/>
              </a:ext>
            </a:extLst>
          </p:cNvPr>
          <p:cNvSpPr txBox="1"/>
          <p:nvPr/>
        </p:nvSpPr>
        <p:spPr>
          <a:xfrm>
            <a:off x="9149258" y="5138400"/>
            <a:ext cx="2497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Non-linear Rectifier</a:t>
            </a:r>
          </a:p>
        </p:txBody>
      </p:sp>
      <p:pic>
        <p:nvPicPr>
          <p:cNvPr id="1026" name="Picture 2" descr="An illustration of the signal processing in a sigmoid function ...">
            <a:extLst>
              <a:ext uri="{FF2B5EF4-FFF2-40B4-BE49-F238E27FC236}">
                <a16:creationId xmlns:a16="http://schemas.microsoft.com/office/drawing/2014/main" id="{8F1EE05C-F8B4-46C2-A0DB-B52F4DF8F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07"/>
          <a:stretch/>
        </p:blipFill>
        <p:spPr bwMode="auto">
          <a:xfrm>
            <a:off x="9577096" y="4095983"/>
            <a:ext cx="1427512" cy="94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ctified Linear Units (ReLU) in Deep Learning | Kaggle">
            <a:extLst>
              <a:ext uri="{FF2B5EF4-FFF2-40B4-BE49-F238E27FC236}">
                <a16:creationId xmlns:a16="http://schemas.microsoft.com/office/drawing/2014/main" id="{C975D434-0E6B-43CF-BFBF-1828F1EB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881" y="5640818"/>
            <a:ext cx="1277941" cy="86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8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/>
      <p:bldP spid="21" grpId="1"/>
      <p:bldP spid="22" grpId="0"/>
      <p:bldP spid="22" grpId="1"/>
      <p:bldP spid="23" grpId="0" animBg="1"/>
      <p:bldP spid="24" grpId="0"/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1C505A-C352-457C-8758-B29509B16A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An ANN with a single hidden layer containing a large enough finite number of sigmoid units can approx. any continuous function on a compact region of networks input space to any degree of accuracy</a:t>
            </a:r>
          </a:p>
          <a:p>
            <a:endParaRPr lang="en-US" dirty="0"/>
          </a:p>
          <a:p>
            <a:r>
              <a:rPr lang="en-US" dirty="0"/>
              <a:t>Some techniques are particularly important to RL</a:t>
            </a:r>
          </a:p>
          <a:p>
            <a:pPr lvl="1"/>
            <a:r>
              <a:rPr lang="en-US" dirty="0"/>
              <a:t>Dropout</a:t>
            </a:r>
          </a:p>
          <a:p>
            <a:pPr lvl="1"/>
            <a:r>
              <a:rPr lang="en-US" dirty="0"/>
              <a:t>Batch Normalization</a:t>
            </a:r>
          </a:p>
          <a:p>
            <a:pPr lvl="1"/>
            <a:r>
              <a:rPr lang="en-US" dirty="0"/>
              <a:t>Deep Residual Learning</a:t>
            </a:r>
          </a:p>
          <a:p>
            <a:pPr lvl="1"/>
            <a:r>
              <a:rPr lang="en-US" dirty="0"/>
              <a:t>Deep Convolutional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5E72B-76EE-4046-9C5A-4C024B9BE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42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C7341-62E3-40CE-A184-0468F9EB6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C01C9A-B4C9-45FC-83C1-F73643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Methods: ANNs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0A98270-8E87-40E5-8431-AB1AD1D69280}"/>
              </a:ext>
            </a:extLst>
          </p:cNvPr>
          <p:cNvSpPr/>
          <p:nvPr/>
        </p:nvSpPr>
        <p:spPr>
          <a:xfrm>
            <a:off x="558800" y="4399280"/>
            <a:ext cx="447040" cy="812800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E63DF-09B9-4AF6-B943-B99E7DD43CBF}"/>
              </a:ext>
            </a:extLst>
          </p:cNvPr>
          <p:cNvSpPr txBox="1"/>
          <p:nvPr/>
        </p:nvSpPr>
        <p:spPr>
          <a:xfrm rot="16200000">
            <a:off x="-759871" y="4605625"/>
            <a:ext cx="240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AlphaGo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7680C-2734-4BFA-8994-2885075D3F16}"/>
              </a:ext>
            </a:extLst>
          </p:cNvPr>
          <p:cNvSpPr txBox="1"/>
          <p:nvPr/>
        </p:nvSpPr>
        <p:spPr>
          <a:xfrm>
            <a:off x="6967728" y="3974683"/>
            <a:ext cx="3212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During training, units are randomly removed from network along their connections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48D3C-FAEE-4A9E-A32C-6C61A203443A}"/>
              </a:ext>
            </a:extLst>
          </p:cNvPr>
          <p:cNvSpPr txBox="1"/>
          <p:nvPr/>
        </p:nvSpPr>
        <p:spPr>
          <a:xfrm>
            <a:off x="6967728" y="4765675"/>
            <a:ext cx="3212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Normalize outputs of deep layers before they are fed into the following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652C7-A543-4821-952F-36D976AF853B}"/>
              </a:ext>
            </a:extLst>
          </p:cNvPr>
          <p:cNvSpPr txBox="1"/>
          <p:nvPr/>
        </p:nvSpPr>
        <p:spPr>
          <a:xfrm>
            <a:off x="6967728" y="5556667"/>
            <a:ext cx="3212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Learns the difference to the identity function. Adding it to the input produces the desired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D922D-0BB6-49CC-AB17-C7B4DC0211C9}"/>
              </a:ext>
            </a:extLst>
          </p:cNvPr>
          <p:cNvSpPr txBox="1"/>
          <p:nvPr/>
        </p:nvSpPr>
        <p:spPr>
          <a:xfrm>
            <a:off x="3383280" y="5714838"/>
            <a:ext cx="3212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Type of network specialized for processing high-dimensional data arranged into arrays, such as images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7DF9948-096D-4584-8C36-C307C93DC711}"/>
              </a:ext>
            </a:extLst>
          </p:cNvPr>
          <p:cNvSpPr/>
          <p:nvPr/>
        </p:nvSpPr>
        <p:spPr>
          <a:xfrm>
            <a:off x="2371055" y="4126944"/>
            <a:ext cx="4642237" cy="274368"/>
          </a:xfrm>
          <a:custGeom>
            <a:avLst/>
            <a:gdLst>
              <a:gd name="connsiteX0" fmla="*/ 4633249 w 4642237"/>
              <a:gd name="connsiteY0" fmla="*/ 274368 h 274368"/>
              <a:gd name="connsiteX1" fmla="*/ 3944401 w 4642237"/>
              <a:gd name="connsiteY1" fmla="*/ 79296 h 274368"/>
              <a:gd name="connsiteX2" fmla="*/ 201457 w 4642237"/>
              <a:gd name="connsiteY2" fmla="*/ 73200 h 274368"/>
              <a:gd name="connsiteX3" fmla="*/ 463585 w 4642237"/>
              <a:gd name="connsiteY3" fmla="*/ 48 h 274368"/>
              <a:gd name="connsiteX4" fmla="*/ 289 w 4642237"/>
              <a:gd name="connsiteY4" fmla="*/ 85392 h 274368"/>
              <a:gd name="connsiteX5" fmla="*/ 408721 w 4642237"/>
              <a:gd name="connsiteY5" fmla="*/ 225600 h 27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2237" h="274368">
                <a:moveTo>
                  <a:pt x="4633249" y="274368"/>
                </a:moveTo>
                <a:cubicBezTo>
                  <a:pt x="4658141" y="193596"/>
                  <a:pt x="4683033" y="112824"/>
                  <a:pt x="3944401" y="79296"/>
                </a:cubicBezTo>
                <a:cubicBezTo>
                  <a:pt x="3205769" y="45768"/>
                  <a:pt x="781593" y="86408"/>
                  <a:pt x="201457" y="73200"/>
                </a:cubicBezTo>
                <a:cubicBezTo>
                  <a:pt x="-378679" y="59992"/>
                  <a:pt x="497113" y="-1984"/>
                  <a:pt x="463585" y="48"/>
                </a:cubicBezTo>
                <a:cubicBezTo>
                  <a:pt x="430057" y="2080"/>
                  <a:pt x="9433" y="47800"/>
                  <a:pt x="289" y="85392"/>
                </a:cubicBezTo>
                <a:cubicBezTo>
                  <a:pt x="-8855" y="122984"/>
                  <a:pt x="199933" y="174292"/>
                  <a:pt x="408721" y="22560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FB3D7C-07F2-43DB-8CA2-5BEF8BAF41B6}"/>
              </a:ext>
            </a:extLst>
          </p:cNvPr>
          <p:cNvSpPr/>
          <p:nvPr/>
        </p:nvSpPr>
        <p:spPr>
          <a:xfrm>
            <a:off x="3565980" y="4528751"/>
            <a:ext cx="3444420" cy="402913"/>
          </a:xfrm>
          <a:custGeom>
            <a:avLst/>
            <a:gdLst>
              <a:gd name="connsiteX0" fmla="*/ 3444420 w 3444420"/>
              <a:gd name="connsiteY0" fmla="*/ 402913 h 402913"/>
              <a:gd name="connsiteX1" fmla="*/ 2639748 w 3444420"/>
              <a:gd name="connsiteY1" fmla="*/ 201745 h 402913"/>
              <a:gd name="connsiteX2" fmla="*/ 158676 w 3444420"/>
              <a:gd name="connsiteY2" fmla="*/ 67633 h 402913"/>
              <a:gd name="connsiteX3" fmla="*/ 286692 w 3444420"/>
              <a:gd name="connsiteY3" fmla="*/ 6673 h 402913"/>
              <a:gd name="connsiteX4" fmla="*/ 180 w 3444420"/>
              <a:gd name="connsiteY4" fmla="*/ 24961 h 402913"/>
              <a:gd name="connsiteX5" fmla="*/ 335460 w 3444420"/>
              <a:gd name="connsiteY5" fmla="*/ 213937 h 402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4420" h="402913">
                <a:moveTo>
                  <a:pt x="3444420" y="402913"/>
                </a:moveTo>
                <a:cubicBezTo>
                  <a:pt x="3315896" y="330269"/>
                  <a:pt x="3187372" y="257625"/>
                  <a:pt x="2639748" y="201745"/>
                </a:cubicBezTo>
                <a:cubicBezTo>
                  <a:pt x="2092124" y="145865"/>
                  <a:pt x="550852" y="100145"/>
                  <a:pt x="158676" y="67633"/>
                </a:cubicBezTo>
                <a:cubicBezTo>
                  <a:pt x="-233500" y="35121"/>
                  <a:pt x="313108" y="13785"/>
                  <a:pt x="286692" y="6673"/>
                </a:cubicBezTo>
                <a:cubicBezTo>
                  <a:pt x="260276" y="-439"/>
                  <a:pt x="-7948" y="-9583"/>
                  <a:pt x="180" y="24961"/>
                </a:cubicBezTo>
                <a:cubicBezTo>
                  <a:pt x="8308" y="59505"/>
                  <a:pt x="171884" y="136721"/>
                  <a:pt x="335460" y="213937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C9E55E-0733-4C37-B99F-EA654322FEC0}"/>
              </a:ext>
            </a:extLst>
          </p:cNvPr>
          <p:cNvSpPr/>
          <p:nvPr/>
        </p:nvSpPr>
        <p:spPr>
          <a:xfrm>
            <a:off x="4132094" y="4919171"/>
            <a:ext cx="2933366" cy="829357"/>
          </a:xfrm>
          <a:custGeom>
            <a:avLst/>
            <a:gdLst>
              <a:gd name="connsiteX0" fmla="*/ 2914882 w 2933366"/>
              <a:gd name="connsiteY0" fmla="*/ 829357 h 829357"/>
              <a:gd name="connsiteX1" fmla="*/ 2610082 w 2933366"/>
              <a:gd name="connsiteY1" fmla="*/ 494077 h 829357"/>
              <a:gd name="connsiteX2" fmla="*/ 695938 w 2933366"/>
              <a:gd name="connsiteY2" fmla="*/ 49069 h 829357"/>
              <a:gd name="connsiteX3" fmla="*/ 68050 w 2933366"/>
              <a:gd name="connsiteY3" fmla="*/ 122221 h 829357"/>
              <a:gd name="connsiteX4" fmla="*/ 208258 w 2933366"/>
              <a:gd name="connsiteY4" fmla="*/ 301 h 829357"/>
              <a:gd name="connsiteX5" fmla="*/ 994 w 2933366"/>
              <a:gd name="connsiteY5" fmla="*/ 164893 h 829357"/>
              <a:gd name="connsiteX6" fmla="*/ 311890 w 2933366"/>
              <a:gd name="connsiteY6" fmla="*/ 219757 h 82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366" h="829357">
                <a:moveTo>
                  <a:pt x="2914882" y="829357"/>
                </a:moveTo>
                <a:cubicBezTo>
                  <a:pt x="2947394" y="726741"/>
                  <a:pt x="2979906" y="624125"/>
                  <a:pt x="2610082" y="494077"/>
                </a:cubicBezTo>
                <a:cubicBezTo>
                  <a:pt x="2240258" y="364029"/>
                  <a:pt x="1119610" y="111045"/>
                  <a:pt x="695938" y="49069"/>
                </a:cubicBezTo>
                <a:cubicBezTo>
                  <a:pt x="272266" y="-12907"/>
                  <a:pt x="149330" y="130349"/>
                  <a:pt x="68050" y="122221"/>
                </a:cubicBezTo>
                <a:cubicBezTo>
                  <a:pt x="-13230" y="114093"/>
                  <a:pt x="219434" y="-6811"/>
                  <a:pt x="208258" y="301"/>
                </a:cubicBezTo>
                <a:cubicBezTo>
                  <a:pt x="197082" y="7413"/>
                  <a:pt x="-16278" y="128317"/>
                  <a:pt x="994" y="164893"/>
                </a:cubicBezTo>
                <a:cubicBezTo>
                  <a:pt x="18266" y="201469"/>
                  <a:pt x="165078" y="210613"/>
                  <a:pt x="311890" y="219757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562443-7315-4E70-962B-FD992C721AB8}"/>
              </a:ext>
            </a:extLst>
          </p:cNvPr>
          <p:cNvSpPr/>
          <p:nvPr/>
        </p:nvSpPr>
        <p:spPr>
          <a:xfrm>
            <a:off x="2371344" y="5624288"/>
            <a:ext cx="841248" cy="563152"/>
          </a:xfrm>
          <a:custGeom>
            <a:avLst/>
            <a:gdLst>
              <a:gd name="connsiteX0" fmla="*/ 841248 w 841248"/>
              <a:gd name="connsiteY0" fmla="*/ 563152 h 563152"/>
              <a:gd name="connsiteX1" fmla="*/ 128016 w 841248"/>
              <a:gd name="connsiteY1" fmla="*/ 392464 h 563152"/>
              <a:gd name="connsiteX2" fmla="*/ 158496 w 841248"/>
              <a:gd name="connsiteY2" fmla="*/ 8416 h 563152"/>
              <a:gd name="connsiteX3" fmla="*/ 0 w 841248"/>
              <a:gd name="connsiteY3" fmla="*/ 118144 h 563152"/>
              <a:gd name="connsiteX4" fmla="*/ 158496 w 841248"/>
              <a:gd name="connsiteY4" fmla="*/ 8416 h 563152"/>
              <a:gd name="connsiteX5" fmla="*/ 304800 w 841248"/>
              <a:gd name="connsiteY5" fmla="*/ 148624 h 56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248" h="563152">
                <a:moveTo>
                  <a:pt x="841248" y="563152"/>
                </a:moveTo>
                <a:cubicBezTo>
                  <a:pt x="541528" y="524036"/>
                  <a:pt x="241808" y="484920"/>
                  <a:pt x="128016" y="392464"/>
                </a:cubicBezTo>
                <a:cubicBezTo>
                  <a:pt x="14224" y="300008"/>
                  <a:pt x="179832" y="54136"/>
                  <a:pt x="158496" y="8416"/>
                </a:cubicBezTo>
                <a:cubicBezTo>
                  <a:pt x="137160" y="-37304"/>
                  <a:pt x="0" y="118144"/>
                  <a:pt x="0" y="118144"/>
                </a:cubicBezTo>
                <a:cubicBezTo>
                  <a:pt x="0" y="118144"/>
                  <a:pt x="107696" y="3336"/>
                  <a:pt x="158496" y="8416"/>
                </a:cubicBezTo>
                <a:cubicBezTo>
                  <a:pt x="209296" y="13496"/>
                  <a:pt x="257048" y="81060"/>
                  <a:pt x="304800" y="14862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2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43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 &amp; Introduction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Predictive Objective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Stochastic-gradient and Semi-gradient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Construction for 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Non-linear Methods: ANNs</a:t>
            </a:r>
          </a:p>
          <a:p>
            <a:r>
              <a:rPr lang="en-US" b="1" dirty="0"/>
              <a:t>Other Function Approx.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Interest and Emphasis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2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6817D3-F11E-4186-B8DF-2384270AFA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9044431" cy="2025041"/>
          </a:xfrm>
        </p:spPr>
        <p:txBody>
          <a:bodyPr>
            <a:normAutofit/>
          </a:bodyPr>
          <a:lstStyle/>
          <a:p>
            <a:r>
              <a:rPr lang="en-US" dirty="0"/>
              <a:t>Memory-based function approx.</a:t>
            </a:r>
          </a:p>
          <a:p>
            <a:pPr lvl="1"/>
            <a:r>
              <a:rPr lang="en-US" dirty="0"/>
              <a:t>Nearest neighbor</a:t>
            </a:r>
          </a:p>
          <a:p>
            <a:pPr lvl="1"/>
            <a:r>
              <a:rPr lang="en-US" dirty="0"/>
              <a:t>Weighted average</a:t>
            </a:r>
          </a:p>
          <a:p>
            <a:pPr lvl="1"/>
            <a:r>
              <a:rPr lang="en-US" dirty="0"/>
              <a:t>Locally weighted average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3B0795-AE6B-4D8E-8BFA-E679E4903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44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F9D10-F2EF-4241-B955-6FBAFADD1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F7365D-3B38-4FE1-99B6-5641B661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Function Approximations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C41E9BE-B2CB-4CB0-866B-6FD4C612CB32}"/>
              </a:ext>
            </a:extLst>
          </p:cNvPr>
          <p:cNvSpPr/>
          <p:nvPr/>
        </p:nvSpPr>
        <p:spPr>
          <a:xfrm>
            <a:off x="5183789" y="1737360"/>
            <a:ext cx="2639411" cy="556462"/>
          </a:xfrm>
          <a:custGeom>
            <a:avLst/>
            <a:gdLst>
              <a:gd name="connsiteX0" fmla="*/ 2639411 w 2639411"/>
              <a:gd name="connsiteY0" fmla="*/ 0 h 556462"/>
              <a:gd name="connsiteX1" fmla="*/ 820771 w 2639411"/>
              <a:gd name="connsiteY1" fmla="*/ 182880 h 556462"/>
              <a:gd name="connsiteX2" fmla="*/ 160371 w 2639411"/>
              <a:gd name="connsiteY2" fmla="*/ 406400 h 556462"/>
              <a:gd name="connsiteX3" fmla="*/ 129891 w 2639411"/>
              <a:gd name="connsiteY3" fmla="*/ 203200 h 556462"/>
              <a:gd name="connsiteX4" fmla="*/ 7971 w 2639411"/>
              <a:gd name="connsiteY4" fmla="*/ 528320 h 556462"/>
              <a:gd name="connsiteX5" fmla="*/ 383891 w 2639411"/>
              <a:gd name="connsiteY5" fmla="*/ 518160 h 5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9411" h="556462">
                <a:moveTo>
                  <a:pt x="2639411" y="0"/>
                </a:moveTo>
                <a:cubicBezTo>
                  <a:pt x="1936677" y="57573"/>
                  <a:pt x="1233944" y="115147"/>
                  <a:pt x="820771" y="182880"/>
                </a:cubicBezTo>
                <a:cubicBezTo>
                  <a:pt x="407598" y="250613"/>
                  <a:pt x="275518" y="403013"/>
                  <a:pt x="160371" y="406400"/>
                </a:cubicBezTo>
                <a:cubicBezTo>
                  <a:pt x="45224" y="409787"/>
                  <a:pt x="155291" y="182880"/>
                  <a:pt x="129891" y="203200"/>
                </a:cubicBezTo>
                <a:cubicBezTo>
                  <a:pt x="104491" y="223520"/>
                  <a:pt x="-34362" y="475827"/>
                  <a:pt x="7971" y="528320"/>
                </a:cubicBezTo>
                <a:cubicBezTo>
                  <a:pt x="50304" y="580813"/>
                  <a:pt x="217097" y="549486"/>
                  <a:pt x="383891" y="51816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86770-5F03-438B-A71E-BFAA1E5C5BFF}"/>
              </a:ext>
            </a:extLst>
          </p:cNvPr>
          <p:cNvSpPr txBox="1"/>
          <p:nvPr/>
        </p:nvSpPr>
        <p:spPr>
          <a:xfrm>
            <a:off x="7853680" y="779414"/>
            <a:ext cx="188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Compute weights every time a new query comes 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F3E2C-8139-42B3-BE16-50922AA71F3F}"/>
              </a:ext>
            </a:extLst>
          </p:cNvPr>
          <p:cNvSpPr txBox="1"/>
          <p:nvPr/>
        </p:nvSpPr>
        <p:spPr>
          <a:xfrm>
            <a:off x="7853680" y="2125731"/>
            <a:ext cx="4045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00A34E"/>
                </a:solidFill>
                <a:latin typeface="Bradley Hand ITC" panose="03070402050302030203" pitchFamily="66" charset="0"/>
              </a:rPr>
              <a:t>+ Being non-parametric, it is not limited to any functional form: accuracy improves as data accumulates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9CD802A-6123-4A64-BA15-E10BA87515CB}"/>
              </a:ext>
            </a:extLst>
          </p:cNvPr>
          <p:cNvSpPr txBox="1">
            <a:spLocks/>
          </p:cNvSpPr>
          <p:nvPr/>
        </p:nvSpPr>
        <p:spPr>
          <a:xfrm>
            <a:off x="424689" y="3640139"/>
            <a:ext cx="9044431" cy="2025041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Kernel-based Methods</a:t>
            </a:r>
          </a:p>
          <a:p>
            <a:pPr lvl="1"/>
            <a:r>
              <a:rPr lang="en-US" dirty="0"/>
              <a:t>Kernel regression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102222-B9FE-4B37-8117-6053DEC00CF7}"/>
              </a:ext>
            </a:extLst>
          </p:cNvPr>
          <p:cNvSpPr/>
          <p:nvPr/>
        </p:nvSpPr>
        <p:spPr>
          <a:xfrm>
            <a:off x="4155417" y="3850582"/>
            <a:ext cx="3281703" cy="670618"/>
          </a:xfrm>
          <a:custGeom>
            <a:avLst/>
            <a:gdLst>
              <a:gd name="connsiteX0" fmla="*/ 3281703 w 3281703"/>
              <a:gd name="connsiteY0" fmla="*/ 670618 h 670618"/>
              <a:gd name="connsiteX1" fmla="*/ 1869463 w 3281703"/>
              <a:gd name="connsiteY1" fmla="*/ 284538 h 670618"/>
              <a:gd name="connsiteX2" fmla="*/ 101623 w 3281703"/>
              <a:gd name="connsiteY2" fmla="*/ 81338 h 670618"/>
              <a:gd name="connsiteX3" fmla="*/ 375943 w 3281703"/>
              <a:gd name="connsiteY3" fmla="*/ 58 h 670618"/>
              <a:gd name="connsiteX4" fmla="*/ 23 w 3281703"/>
              <a:gd name="connsiteY4" fmla="*/ 91498 h 670618"/>
              <a:gd name="connsiteX5" fmla="*/ 355623 w 3281703"/>
              <a:gd name="connsiteY5" fmla="*/ 335338 h 670618"/>
              <a:gd name="connsiteX6" fmla="*/ 355623 w 3281703"/>
              <a:gd name="connsiteY6" fmla="*/ 335338 h 67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1703" h="670618">
                <a:moveTo>
                  <a:pt x="3281703" y="670618"/>
                </a:moveTo>
                <a:cubicBezTo>
                  <a:pt x="2840589" y="526684"/>
                  <a:pt x="2399476" y="382751"/>
                  <a:pt x="1869463" y="284538"/>
                </a:cubicBezTo>
                <a:cubicBezTo>
                  <a:pt x="1339450" y="186325"/>
                  <a:pt x="350543" y="128751"/>
                  <a:pt x="101623" y="81338"/>
                </a:cubicBezTo>
                <a:cubicBezTo>
                  <a:pt x="-147297" y="33925"/>
                  <a:pt x="392876" y="-1635"/>
                  <a:pt x="375943" y="58"/>
                </a:cubicBezTo>
                <a:cubicBezTo>
                  <a:pt x="359010" y="1751"/>
                  <a:pt x="3410" y="35618"/>
                  <a:pt x="23" y="91498"/>
                </a:cubicBezTo>
                <a:cubicBezTo>
                  <a:pt x="-3364" y="147378"/>
                  <a:pt x="355623" y="335338"/>
                  <a:pt x="355623" y="335338"/>
                </a:cubicBezTo>
                <a:lnTo>
                  <a:pt x="355623" y="335338"/>
                </a:ln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36EC3-EDE9-48E2-9D72-DE70C97BFFC7}"/>
              </a:ext>
            </a:extLst>
          </p:cNvPr>
          <p:cNvSpPr txBox="1"/>
          <p:nvPr/>
        </p:nvSpPr>
        <p:spPr>
          <a:xfrm>
            <a:off x="7579360" y="4167257"/>
            <a:ext cx="2905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 don’t need to refer to feature vectors at 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09D32D-CD9C-4CB2-A0C2-0A5C5C0B492C}"/>
                  </a:ext>
                </a:extLst>
              </p:cNvPr>
              <p:cNvSpPr txBox="1"/>
              <p:nvPr/>
            </p:nvSpPr>
            <p:spPr>
              <a:xfrm>
                <a:off x="1463040" y="4652659"/>
                <a:ext cx="864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09D32D-CD9C-4CB2-A0C2-0A5C5C0B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4652659"/>
                <a:ext cx="864532" cy="307777"/>
              </a:xfrm>
              <a:prstGeom prst="rect">
                <a:avLst/>
              </a:prstGeom>
              <a:blipFill>
                <a:blip r:embed="rId2"/>
                <a:stretch>
                  <a:fillRect l="-6338" t="-7843" r="-9859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A63A409-CA2B-41D7-B2E8-16937B8890FF}"/>
              </a:ext>
            </a:extLst>
          </p:cNvPr>
          <p:cNvSpPr txBox="1"/>
          <p:nvPr/>
        </p:nvSpPr>
        <p:spPr>
          <a:xfrm>
            <a:off x="2579180" y="4649517"/>
            <a:ext cx="4226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Is the weight given to data about s’ in its influence to answering queries about 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71D24298-94C0-421F-82D5-CF6601124CDF}"/>
              </a:ext>
            </a:extLst>
          </p:cNvPr>
          <p:cNvSpPr txBox="1">
            <a:spLocks/>
          </p:cNvSpPr>
          <p:nvPr/>
        </p:nvSpPr>
        <p:spPr>
          <a:xfrm>
            <a:off x="424689" y="5856149"/>
            <a:ext cx="3923792" cy="79317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Radial Basis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5EA79-F7E8-4348-A0B3-9BB97F28F885}"/>
              </a:ext>
            </a:extLst>
          </p:cNvPr>
          <p:cNvSpPr txBox="1"/>
          <p:nvPr/>
        </p:nvSpPr>
        <p:spPr>
          <a:xfrm>
            <a:off x="7579360" y="5416866"/>
            <a:ext cx="2905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Natural generalization to Coarse coding to continuously value features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B7C81A9-C736-40AA-B411-8C08DE563F42}"/>
              </a:ext>
            </a:extLst>
          </p:cNvPr>
          <p:cNvSpPr/>
          <p:nvPr/>
        </p:nvSpPr>
        <p:spPr>
          <a:xfrm>
            <a:off x="3755909" y="5635188"/>
            <a:ext cx="3701531" cy="544002"/>
          </a:xfrm>
          <a:custGeom>
            <a:avLst/>
            <a:gdLst>
              <a:gd name="connsiteX0" fmla="*/ 3701531 w 3701531"/>
              <a:gd name="connsiteY0" fmla="*/ 308412 h 544002"/>
              <a:gd name="connsiteX1" fmla="*/ 1994651 w 3701531"/>
              <a:gd name="connsiteY1" fmla="*/ 3612 h 544002"/>
              <a:gd name="connsiteX2" fmla="*/ 104891 w 3701531"/>
              <a:gd name="connsiteY2" fmla="*/ 491292 h 544002"/>
              <a:gd name="connsiteX3" fmla="*/ 328411 w 3701531"/>
              <a:gd name="connsiteY3" fmla="*/ 328732 h 544002"/>
              <a:gd name="connsiteX4" fmla="*/ 3291 w 3701531"/>
              <a:gd name="connsiteY4" fmla="*/ 521772 h 544002"/>
              <a:gd name="connsiteX5" fmla="*/ 572251 w 3701531"/>
              <a:gd name="connsiteY5" fmla="*/ 531932 h 5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1531" h="544002">
                <a:moveTo>
                  <a:pt x="3701531" y="308412"/>
                </a:moveTo>
                <a:cubicBezTo>
                  <a:pt x="3147811" y="140772"/>
                  <a:pt x="2594091" y="-26868"/>
                  <a:pt x="1994651" y="3612"/>
                </a:cubicBezTo>
                <a:cubicBezTo>
                  <a:pt x="1395211" y="34092"/>
                  <a:pt x="382598" y="437105"/>
                  <a:pt x="104891" y="491292"/>
                </a:cubicBezTo>
                <a:cubicBezTo>
                  <a:pt x="-172816" y="545479"/>
                  <a:pt x="345344" y="323652"/>
                  <a:pt x="328411" y="328732"/>
                </a:cubicBezTo>
                <a:cubicBezTo>
                  <a:pt x="311478" y="333812"/>
                  <a:pt x="-37349" y="487905"/>
                  <a:pt x="3291" y="521772"/>
                </a:cubicBezTo>
                <a:cubicBezTo>
                  <a:pt x="43931" y="555639"/>
                  <a:pt x="308091" y="543785"/>
                  <a:pt x="572251" y="53193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96481EB-6108-485F-BC17-85EFA13F34D8}"/>
              </a:ext>
            </a:extLst>
          </p:cNvPr>
          <p:cNvSpPr txBox="1">
            <a:spLocks/>
          </p:cNvSpPr>
          <p:nvPr/>
        </p:nvSpPr>
        <p:spPr>
          <a:xfrm>
            <a:off x="301310" y="822327"/>
            <a:ext cx="4309871" cy="755041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Least-squares TD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1D348E-7575-478E-A422-2D19FC366F18}"/>
              </a:ext>
            </a:extLst>
          </p:cNvPr>
          <p:cNvSpPr txBox="1"/>
          <p:nvPr/>
        </p:nvSpPr>
        <p:spPr>
          <a:xfrm>
            <a:off x="5985672" y="193634"/>
            <a:ext cx="2042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Compute TD-fixed </a:t>
            </a:r>
            <a:r>
              <a:rPr lang="en-US" sz="2000" b="1">
                <a:solidFill>
                  <a:schemeClr val="accent5"/>
                </a:solidFill>
                <a:latin typeface="Bradley Hand ITC" panose="03070402050302030203" pitchFamily="66" charset="0"/>
              </a:rPr>
              <a:t>point directly</a:t>
            </a:r>
            <a:endParaRPr lang="en-US" sz="2000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9F41355-1FD7-4CC7-BF4C-65F840194456}"/>
              </a:ext>
            </a:extLst>
          </p:cNvPr>
          <p:cNvSpPr/>
          <p:nvPr/>
        </p:nvSpPr>
        <p:spPr>
          <a:xfrm>
            <a:off x="3053565" y="843280"/>
            <a:ext cx="2920515" cy="497840"/>
          </a:xfrm>
          <a:custGeom>
            <a:avLst/>
            <a:gdLst>
              <a:gd name="connsiteX0" fmla="*/ 2920515 w 2920515"/>
              <a:gd name="connsiteY0" fmla="*/ 0 h 497840"/>
              <a:gd name="connsiteX1" fmla="*/ 1924835 w 2920515"/>
              <a:gd name="connsiteY1" fmla="*/ 457200 h 497840"/>
              <a:gd name="connsiteX2" fmla="*/ 75715 w 2920515"/>
              <a:gd name="connsiteY2" fmla="*/ 304800 h 497840"/>
              <a:gd name="connsiteX3" fmla="*/ 492275 w 2920515"/>
              <a:gd name="connsiteY3" fmla="*/ 294640 h 497840"/>
              <a:gd name="connsiteX4" fmla="*/ 4595 w 2920515"/>
              <a:gd name="connsiteY4" fmla="*/ 274320 h 497840"/>
              <a:gd name="connsiteX5" fmla="*/ 289075 w 2920515"/>
              <a:gd name="connsiteY5" fmla="*/ 497840 h 49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0515" h="497840">
                <a:moveTo>
                  <a:pt x="2920515" y="0"/>
                </a:moveTo>
                <a:cubicBezTo>
                  <a:pt x="2659741" y="203200"/>
                  <a:pt x="2398968" y="406400"/>
                  <a:pt x="1924835" y="457200"/>
                </a:cubicBezTo>
                <a:cubicBezTo>
                  <a:pt x="1450702" y="508000"/>
                  <a:pt x="314475" y="331893"/>
                  <a:pt x="75715" y="304800"/>
                </a:cubicBezTo>
                <a:cubicBezTo>
                  <a:pt x="-163045" y="277707"/>
                  <a:pt x="504128" y="299720"/>
                  <a:pt x="492275" y="294640"/>
                </a:cubicBezTo>
                <a:cubicBezTo>
                  <a:pt x="480422" y="289560"/>
                  <a:pt x="38462" y="240453"/>
                  <a:pt x="4595" y="274320"/>
                </a:cubicBezTo>
                <a:cubicBezTo>
                  <a:pt x="-29272" y="308187"/>
                  <a:pt x="129901" y="403013"/>
                  <a:pt x="289075" y="49784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  <p:bldP spid="7" grpId="1" animBg="1"/>
      <p:bldP spid="8" grpId="0"/>
      <p:bldP spid="8" grpId="1"/>
      <p:bldP spid="9" grpId="0"/>
      <p:bldP spid="9" grpId="1"/>
      <p:bldP spid="11" grpId="0"/>
      <p:bldP spid="12" grpId="0" animBg="1"/>
      <p:bldP spid="12" grpId="1" animBg="1"/>
      <p:bldP spid="13" grpId="0"/>
      <p:bldP spid="13" grpId="1"/>
      <p:bldP spid="15" grpId="0"/>
      <p:bldP spid="15" grpId="1"/>
      <p:bldP spid="16" grpId="0"/>
      <p:bldP spid="16" grpId="1"/>
      <p:bldP spid="17" grpId="0"/>
      <p:bldP spid="18" grpId="0"/>
      <p:bldP spid="19" grpId="0" animBg="1"/>
      <p:bldP spid="21" grpId="0"/>
      <p:bldP spid="21" grpId="1"/>
      <p:bldP spid="22" grpId="0" animBg="1"/>
      <p:bldP spid="22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45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 &amp; Introduction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Predictive Objective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Stochastic-gradient and Semi-gradient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Construction for Linear Methods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Non-linear Methods: ANNs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Function Approx. Methods</a:t>
            </a:r>
          </a:p>
          <a:p>
            <a:r>
              <a:rPr lang="en-US" b="1" dirty="0"/>
              <a:t>Interest and Emphasis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65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E6C7F34-A980-4AFE-B964-5594E365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and Emphasis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8EEC8-9003-4A8B-857B-892EC1064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2DCB3-025A-4752-A351-A4755BD02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14D1E8-B164-42E4-AE83-FC1AB1109A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987" y="1351280"/>
            <a:ext cx="11083189" cy="4964828"/>
          </a:xfrm>
        </p:spPr>
        <p:txBody>
          <a:bodyPr/>
          <a:lstStyle/>
          <a:p>
            <a:r>
              <a:rPr lang="en-US" sz="2800" dirty="0"/>
              <a:t>All methods have treated all states </a:t>
            </a:r>
            <a:r>
              <a:rPr lang="en-US" sz="2800" u="sng" dirty="0"/>
              <a:t>equally</a:t>
            </a:r>
            <a:r>
              <a:rPr lang="en-US" sz="2800" dirty="0"/>
              <a:t> important, but for many applications we care more about some than others…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EFCAF2-0D21-4F40-A950-0E5F343294BB}"/>
              </a:ext>
            </a:extLst>
          </p:cNvPr>
          <p:cNvSpPr/>
          <p:nvPr/>
        </p:nvSpPr>
        <p:spPr>
          <a:xfrm>
            <a:off x="3708238" y="3444133"/>
            <a:ext cx="437042" cy="2062587"/>
          </a:xfrm>
          <a:custGeom>
            <a:avLst/>
            <a:gdLst>
              <a:gd name="connsiteX0" fmla="*/ 203362 w 437042"/>
              <a:gd name="connsiteY0" fmla="*/ 2062587 h 2062587"/>
              <a:gd name="connsiteX1" fmla="*/ 213522 w 437042"/>
              <a:gd name="connsiteY1" fmla="*/ 802747 h 2062587"/>
              <a:gd name="connsiteX2" fmla="*/ 213522 w 437042"/>
              <a:gd name="connsiteY2" fmla="*/ 20427 h 2062587"/>
              <a:gd name="connsiteX3" fmla="*/ 162 w 437042"/>
              <a:gd name="connsiteY3" fmla="*/ 376027 h 2062587"/>
              <a:gd name="connsiteX4" fmla="*/ 183042 w 437042"/>
              <a:gd name="connsiteY4" fmla="*/ 107 h 2062587"/>
              <a:gd name="connsiteX5" fmla="*/ 437042 w 437042"/>
              <a:gd name="connsiteY5" fmla="*/ 345547 h 206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2" h="2062587">
                <a:moveTo>
                  <a:pt x="203362" y="2062587"/>
                </a:moveTo>
                <a:cubicBezTo>
                  <a:pt x="207595" y="1602847"/>
                  <a:pt x="211829" y="1143107"/>
                  <a:pt x="213522" y="802747"/>
                </a:cubicBezTo>
                <a:cubicBezTo>
                  <a:pt x="215215" y="462387"/>
                  <a:pt x="249082" y="91547"/>
                  <a:pt x="213522" y="20427"/>
                </a:cubicBezTo>
                <a:cubicBezTo>
                  <a:pt x="177962" y="-50693"/>
                  <a:pt x="5242" y="379414"/>
                  <a:pt x="162" y="376027"/>
                </a:cubicBezTo>
                <a:cubicBezTo>
                  <a:pt x="-4918" y="372640"/>
                  <a:pt x="110229" y="5187"/>
                  <a:pt x="183042" y="107"/>
                </a:cubicBezTo>
                <a:cubicBezTo>
                  <a:pt x="255855" y="-4973"/>
                  <a:pt x="346448" y="170287"/>
                  <a:pt x="437042" y="345547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29EC02-9F25-4DE3-B41B-B936937DBD4B}"/>
              </a:ext>
            </a:extLst>
          </p:cNvPr>
          <p:cNvSpPr/>
          <p:nvPr/>
        </p:nvSpPr>
        <p:spPr>
          <a:xfrm>
            <a:off x="3484880" y="5090148"/>
            <a:ext cx="4368800" cy="375932"/>
          </a:xfrm>
          <a:custGeom>
            <a:avLst/>
            <a:gdLst>
              <a:gd name="connsiteX0" fmla="*/ 0 w 3434442"/>
              <a:gd name="connsiteY0" fmla="*/ 172732 h 375932"/>
              <a:gd name="connsiteX1" fmla="*/ 1625600 w 3434442"/>
              <a:gd name="connsiteY1" fmla="*/ 162572 h 375932"/>
              <a:gd name="connsiteX2" fmla="*/ 3302000 w 3434442"/>
              <a:gd name="connsiteY2" fmla="*/ 193052 h 375932"/>
              <a:gd name="connsiteX3" fmla="*/ 2956560 w 3434442"/>
              <a:gd name="connsiteY3" fmla="*/ 12 h 375932"/>
              <a:gd name="connsiteX4" fmla="*/ 3434080 w 3434442"/>
              <a:gd name="connsiteY4" fmla="*/ 203212 h 375932"/>
              <a:gd name="connsiteX5" fmla="*/ 2865120 w 3434442"/>
              <a:gd name="connsiteY5" fmla="*/ 375932 h 37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4442" h="375932">
                <a:moveTo>
                  <a:pt x="0" y="172732"/>
                </a:moveTo>
                <a:lnTo>
                  <a:pt x="1625600" y="162572"/>
                </a:lnTo>
                <a:cubicBezTo>
                  <a:pt x="2175933" y="165959"/>
                  <a:pt x="3080173" y="220145"/>
                  <a:pt x="3302000" y="193052"/>
                </a:cubicBezTo>
                <a:cubicBezTo>
                  <a:pt x="3523827" y="165959"/>
                  <a:pt x="2934547" y="-1681"/>
                  <a:pt x="2956560" y="12"/>
                </a:cubicBezTo>
                <a:cubicBezTo>
                  <a:pt x="2978573" y="1705"/>
                  <a:pt x="3449320" y="140559"/>
                  <a:pt x="3434080" y="203212"/>
                </a:cubicBezTo>
                <a:cubicBezTo>
                  <a:pt x="3418840" y="265865"/>
                  <a:pt x="3141980" y="320898"/>
                  <a:pt x="2865120" y="37593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004E08-5AB5-4C63-B6E5-089EEC5B63A0}"/>
                  </a:ext>
                </a:extLst>
              </p:cNvPr>
              <p:cNvSpPr txBox="1"/>
              <p:nvPr/>
            </p:nvSpPr>
            <p:spPr>
              <a:xfrm>
                <a:off x="3274945" y="2993817"/>
                <a:ext cx="13036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004E08-5AB5-4C63-B6E5-089EEC5B6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945" y="2993817"/>
                <a:ext cx="1303627" cy="369332"/>
              </a:xfrm>
              <a:prstGeom prst="rect">
                <a:avLst/>
              </a:prstGeom>
              <a:blipFill>
                <a:blip r:embed="rId2"/>
                <a:stretch>
                  <a:fillRect l="-5607" t="-18033" r="-841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5C11DD-600D-4189-BFBE-5F8C9F754CF9}"/>
                  </a:ext>
                </a:extLst>
              </p:cNvPr>
              <p:cNvSpPr txBox="1"/>
              <p:nvPr/>
            </p:nvSpPr>
            <p:spPr>
              <a:xfrm>
                <a:off x="8077038" y="5035193"/>
                <a:ext cx="304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sz="28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5C11DD-600D-4189-BFBE-5F8C9F754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038" y="5035193"/>
                <a:ext cx="30457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AF57BA6-A52C-4C5D-A31D-3EE085E5227E}"/>
              </a:ext>
            </a:extLst>
          </p:cNvPr>
          <p:cNvSpPr/>
          <p:nvPr/>
        </p:nvSpPr>
        <p:spPr>
          <a:xfrm>
            <a:off x="4501096" y="4851636"/>
            <a:ext cx="216947" cy="3826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39A258-870F-496E-AE99-29BBA678E36E}"/>
              </a:ext>
            </a:extLst>
          </p:cNvPr>
          <p:cNvSpPr/>
          <p:nvPr/>
        </p:nvSpPr>
        <p:spPr>
          <a:xfrm>
            <a:off x="4155362" y="5090148"/>
            <a:ext cx="216947" cy="15418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716673-1021-430F-960B-AF238A5BD7B1}"/>
              </a:ext>
            </a:extLst>
          </p:cNvPr>
          <p:cNvSpPr/>
          <p:nvPr/>
        </p:nvSpPr>
        <p:spPr>
          <a:xfrm>
            <a:off x="4893992" y="4639830"/>
            <a:ext cx="216947" cy="59944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7AFA0B-ACA8-476E-AB41-501BC9786AAB}"/>
              </a:ext>
            </a:extLst>
          </p:cNvPr>
          <p:cNvSpPr/>
          <p:nvPr/>
        </p:nvSpPr>
        <p:spPr>
          <a:xfrm>
            <a:off x="5268584" y="3596640"/>
            <a:ext cx="216948" cy="165278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B05FAB-62D6-47F5-9617-7320A618E0BD}"/>
              </a:ext>
            </a:extLst>
          </p:cNvPr>
          <p:cNvSpPr/>
          <p:nvPr/>
        </p:nvSpPr>
        <p:spPr>
          <a:xfrm>
            <a:off x="5708890" y="3427296"/>
            <a:ext cx="216948" cy="18356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C8327A-A3F1-4134-B9B4-E244E83446FB}"/>
              </a:ext>
            </a:extLst>
          </p:cNvPr>
          <p:cNvSpPr/>
          <p:nvPr/>
        </p:nvSpPr>
        <p:spPr>
          <a:xfrm>
            <a:off x="6096000" y="4639831"/>
            <a:ext cx="216948" cy="63575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05788F-D298-44A0-8669-B24C90E56A01}"/>
              </a:ext>
            </a:extLst>
          </p:cNvPr>
          <p:cNvSpPr txBox="1"/>
          <p:nvPr/>
        </p:nvSpPr>
        <p:spPr>
          <a:xfrm>
            <a:off x="8469430" y="2723627"/>
            <a:ext cx="2288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Some actions are much poorer than the optimal action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FF5B6C-CF05-4DD6-B3DF-FCE2706EA20C}"/>
              </a:ext>
            </a:extLst>
          </p:cNvPr>
          <p:cNvSpPr txBox="1"/>
          <p:nvPr/>
        </p:nvSpPr>
        <p:spPr>
          <a:xfrm>
            <a:off x="8402320" y="3832454"/>
            <a:ext cx="216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Thus, it may be less important to </a:t>
            </a:r>
            <a:r>
              <a:rPr lang="en-US" b="1" u="sng" dirty="0">
                <a:solidFill>
                  <a:schemeClr val="accent4"/>
                </a:solidFill>
                <a:latin typeface="Bradley Hand ITC" panose="03070402050302030203" pitchFamily="66" charset="0"/>
              </a:rPr>
              <a:t>accurately</a:t>
            </a:r>
            <a:r>
              <a:rPr lang="en-U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 value such actions</a:t>
            </a:r>
          </a:p>
        </p:txBody>
      </p:sp>
    </p:spTree>
    <p:extLst>
      <p:ext uri="{BB962C8B-B14F-4D97-AF65-F5344CB8AC3E}">
        <p14:creationId xmlns:p14="http://schemas.microsoft.com/office/powerpoint/2010/main" val="81881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0058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0058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0058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0058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0058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0058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E0058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E0058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3" grpId="0" animBg="1"/>
      <p:bldP spid="24" grpId="0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7720-15E7-4213-B342-AF40BA99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and Emphasis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0D951-7CE4-42B0-BFAB-0716A3C4C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2398E-1699-4EC1-89DE-3804175D4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A0FFC82-FEF9-4DC5-A822-A3F2D2436EB1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sz="2800" dirty="0"/>
                  <a:t>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r>
                  <a:rPr lang="en-US" sz="2800" dirty="0"/>
                  <a:t> indicates the degree to which we are interested in accurately evaluating a state at time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Emphasis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multiplies the learning update “(de-)emphasizing” the learning done at time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A0FFC82-FEF9-4DC5-A822-A3F2D2436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825" t="-1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F2DBD23-C8C0-4CDB-8756-71E3CC7603A7}"/>
              </a:ext>
            </a:extLst>
          </p:cNvPr>
          <p:cNvSpPr txBox="1"/>
          <p:nvPr/>
        </p:nvSpPr>
        <p:spPr>
          <a:xfrm>
            <a:off x="5191760" y="900964"/>
            <a:ext cx="214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It may be set in any casual way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9E57D2D-D6FA-407F-8B71-374B3B29B43F}"/>
              </a:ext>
            </a:extLst>
          </p:cNvPr>
          <p:cNvSpPr/>
          <p:nvPr/>
        </p:nvSpPr>
        <p:spPr>
          <a:xfrm>
            <a:off x="2204133" y="1247477"/>
            <a:ext cx="2896187" cy="850648"/>
          </a:xfrm>
          <a:custGeom>
            <a:avLst/>
            <a:gdLst>
              <a:gd name="connsiteX0" fmla="*/ 2896187 w 2896187"/>
              <a:gd name="connsiteY0" fmla="*/ 73323 h 850648"/>
              <a:gd name="connsiteX1" fmla="*/ 1961467 w 2896187"/>
              <a:gd name="connsiteY1" fmla="*/ 73323 h 850648"/>
              <a:gd name="connsiteX2" fmla="*/ 81867 w 2896187"/>
              <a:gd name="connsiteY2" fmla="*/ 835323 h 850648"/>
              <a:gd name="connsiteX3" fmla="*/ 305387 w 2896187"/>
              <a:gd name="connsiteY3" fmla="*/ 601643 h 850648"/>
              <a:gd name="connsiteX4" fmla="*/ 10747 w 2896187"/>
              <a:gd name="connsiteY4" fmla="*/ 825163 h 850648"/>
              <a:gd name="connsiteX5" fmla="*/ 620347 w 2896187"/>
              <a:gd name="connsiteY5" fmla="*/ 825163 h 85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6187" h="850648">
                <a:moveTo>
                  <a:pt x="2896187" y="73323"/>
                </a:moveTo>
                <a:cubicBezTo>
                  <a:pt x="2663353" y="9823"/>
                  <a:pt x="2430520" y="-53677"/>
                  <a:pt x="1961467" y="73323"/>
                </a:cubicBezTo>
                <a:cubicBezTo>
                  <a:pt x="1492414" y="200323"/>
                  <a:pt x="357880" y="747270"/>
                  <a:pt x="81867" y="835323"/>
                </a:cubicBezTo>
                <a:cubicBezTo>
                  <a:pt x="-194146" y="923376"/>
                  <a:pt x="317240" y="603336"/>
                  <a:pt x="305387" y="601643"/>
                </a:cubicBezTo>
                <a:cubicBezTo>
                  <a:pt x="293534" y="599950"/>
                  <a:pt x="-41746" y="787910"/>
                  <a:pt x="10747" y="825163"/>
                </a:cubicBezTo>
                <a:cubicBezTo>
                  <a:pt x="63240" y="862416"/>
                  <a:pt x="341793" y="843789"/>
                  <a:pt x="620347" y="82516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03199-D71F-4F17-90F9-502B16C71A8F}"/>
                  </a:ext>
                </a:extLst>
              </p:cNvPr>
              <p:cNvSpPr txBox="1"/>
              <p:nvPr/>
            </p:nvSpPr>
            <p:spPr>
              <a:xfrm>
                <a:off x="2002219" y="4866528"/>
                <a:ext cx="81875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US" sz="28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03199-D71F-4F17-90F9-502B16C7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219" y="4866528"/>
                <a:ext cx="8187562" cy="430887"/>
              </a:xfrm>
              <a:prstGeom prst="rect">
                <a:avLst/>
              </a:prstGeom>
              <a:blipFill>
                <a:blip r:embed="rId3"/>
                <a:stretch>
                  <a:fillRect t="-2676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CDE226-9410-4362-BE23-728D3E8CA1A2}"/>
                  </a:ext>
                </a:extLst>
              </p:cNvPr>
              <p:cNvSpPr txBox="1"/>
              <p:nvPr/>
            </p:nvSpPr>
            <p:spPr>
              <a:xfrm>
                <a:off x="2087245" y="5610523"/>
                <a:ext cx="29256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CDE226-9410-4362-BE23-728D3E8CA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245" y="5610523"/>
                <a:ext cx="2925673" cy="430887"/>
              </a:xfrm>
              <a:prstGeom prst="rect">
                <a:avLst/>
              </a:prstGeom>
              <a:blipFill>
                <a:blip r:embed="rId4"/>
                <a:stretch>
                  <a:fillRect l="-2083" r="-417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34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7720-15E7-4213-B342-AF40BA99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and Emphasis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0D951-7CE4-42B0-BFAB-0716A3C4C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2398E-1699-4EC1-89DE-3804175D4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67382-9139-40BA-A932-EFF367CE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88" y="1316247"/>
            <a:ext cx="7808624" cy="1752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E1151C-F581-4346-841B-307EAA218F21}"/>
                  </a:ext>
                </a:extLst>
              </p:cNvPr>
              <p:cNvSpPr txBox="1"/>
              <p:nvPr/>
            </p:nvSpPr>
            <p:spPr>
              <a:xfrm>
                <a:off x="4914138" y="3288031"/>
                <a:ext cx="2363724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E1151C-F581-4346-841B-307EAA218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138" y="3288031"/>
                <a:ext cx="2363724" cy="438582"/>
              </a:xfrm>
              <a:prstGeom prst="rect">
                <a:avLst/>
              </a:prstGeom>
              <a:blipFill>
                <a:blip r:embed="rId3"/>
                <a:stretch>
                  <a:fillRect l="-1546" t="-5556" r="-515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B9867E9-C05F-401C-BEF1-8FA64D9E643C}"/>
              </a:ext>
            </a:extLst>
          </p:cNvPr>
          <p:cNvSpPr txBox="1"/>
          <p:nvPr/>
        </p:nvSpPr>
        <p:spPr>
          <a:xfrm>
            <a:off x="626618" y="4423198"/>
            <a:ext cx="417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Monte-Carlo: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664FB0-C188-444E-8BCE-C97C349DF4C0}"/>
                  </a:ext>
                </a:extLst>
              </p:cNvPr>
              <p:cNvSpPr txBox="1"/>
              <p:nvPr/>
            </p:nvSpPr>
            <p:spPr>
              <a:xfrm>
                <a:off x="4163850" y="4466094"/>
                <a:ext cx="242681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664FB0-C188-444E-8BCE-C97C349DF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850" y="4466094"/>
                <a:ext cx="2426818" cy="375872"/>
              </a:xfrm>
              <a:prstGeom prst="rect">
                <a:avLst/>
              </a:prstGeom>
              <a:blipFill>
                <a:blip r:embed="rId4"/>
                <a:stretch>
                  <a:fillRect l="-1256" t="-9836" r="-754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565E6C3-FEF0-4A79-A025-05FD2117BE4A}"/>
              </a:ext>
            </a:extLst>
          </p:cNvPr>
          <p:cNvSpPr txBox="1"/>
          <p:nvPr/>
        </p:nvSpPr>
        <p:spPr>
          <a:xfrm>
            <a:off x="4187599" y="3906895"/>
            <a:ext cx="23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Without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E4325A-49AE-4AF2-BCB3-17A69A15D417}"/>
                  </a:ext>
                </a:extLst>
              </p:cNvPr>
              <p:cNvSpPr txBox="1"/>
              <p:nvPr/>
            </p:nvSpPr>
            <p:spPr>
              <a:xfrm>
                <a:off x="8297664" y="4466094"/>
                <a:ext cx="1830501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E4325A-49AE-4AF2-BCB3-17A69A15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664" y="4466094"/>
                <a:ext cx="1830501" cy="375872"/>
              </a:xfrm>
              <a:prstGeom prst="rect">
                <a:avLst/>
              </a:prstGeom>
              <a:blipFill>
                <a:blip r:embed="rId5"/>
                <a:stretch>
                  <a:fillRect l="-1667" t="-9836" r="-1333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0A1E63D-7E46-4660-B324-E57331F13716}"/>
              </a:ext>
            </a:extLst>
          </p:cNvPr>
          <p:cNvSpPr txBox="1"/>
          <p:nvPr/>
        </p:nvSpPr>
        <p:spPr>
          <a:xfrm>
            <a:off x="8218224" y="3906895"/>
            <a:ext cx="1989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With interest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AD0BB-6D18-478F-A6AC-7C7DC2FD2BB0}"/>
              </a:ext>
            </a:extLst>
          </p:cNvPr>
          <p:cNvSpPr txBox="1"/>
          <p:nvPr/>
        </p:nvSpPr>
        <p:spPr>
          <a:xfrm>
            <a:off x="1388618" y="4992158"/>
            <a:ext cx="417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TD(0):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38B861-296A-46F1-A5D2-55A2C6E9AEBE}"/>
                  </a:ext>
                </a:extLst>
              </p:cNvPr>
              <p:cNvSpPr txBox="1"/>
              <p:nvPr/>
            </p:nvSpPr>
            <p:spPr>
              <a:xfrm>
                <a:off x="4204490" y="5035054"/>
                <a:ext cx="2426818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38B861-296A-46F1-A5D2-55A2C6E9A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490" y="5035054"/>
                <a:ext cx="2426818" cy="375872"/>
              </a:xfrm>
              <a:prstGeom prst="rect">
                <a:avLst/>
              </a:prstGeom>
              <a:blipFill>
                <a:blip r:embed="rId6"/>
                <a:stretch>
                  <a:fillRect l="-1256" t="-9677" r="-754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FFB5EE-6A95-4E7A-B89C-D362C6FA00AF}"/>
                  </a:ext>
                </a:extLst>
              </p:cNvPr>
              <p:cNvSpPr txBox="1"/>
              <p:nvPr/>
            </p:nvSpPr>
            <p:spPr>
              <a:xfrm>
                <a:off x="8338304" y="5035054"/>
                <a:ext cx="1830501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FFB5EE-6A95-4E7A-B89C-D362C6FA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304" y="5035054"/>
                <a:ext cx="1830501" cy="375872"/>
              </a:xfrm>
              <a:prstGeom prst="rect">
                <a:avLst/>
              </a:prstGeom>
              <a:blipFill>
                <a:blip r:embed="rId7"/>
                <a:stretch>
                  <a:fillRect l="-1667" t="-9677" r="-1333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F442C5D-AC93-4735-932E-AC538410887E}"/>
              </a:ext>
            </a:extLst>
          </p:cNvPr>
          <p:cNvSpPr/>
          <p:nvPr/>
        </p:nvSpPr>
        <p:spPr>
          <a:xfrm>
            <a:off x="9848710" y="3429000"/>
            <a:ext cx="1209197" cy="1223635"/>
          </a:xfrm>
          <a:custGeom>
            <a:avLst/>
            <a:gdLst>
              <a:gd name="connsiteX0" fmla="*/ 1199394 w 1209197"/>
              <a:gd name="connsiteY0" fmla="*/ 0 h 1223635"/>
              <a:gd name="connsiteX1" fmla="*/ 1097794 w 1209197"/>
              <a:gd name="connsiteY1" fmla="*/ 1198880 h 1223635"/>
              <a:gd name="connsiteX2" fmla="*/ 406914 w 1209197"/>
              <a:gd name="connsiteY2" fmla="*/ 822960 h 1223635"/>
              <a:gd name="connsiteX3" fmla="*/ 81794 w 1209197"/>
              <a:gd name="connsiteY3" fmla="*/ 975360 h 1223635"/>
              <a:gd name="connsiteX4" fmla="*/ 30994 w 1209197"/>
              <a:gd name="connsiteY4" fmla="*/ 904240 h 1223635"/>
              <a:gd name="connsiteX5" fmla="*/ 10674 w 1209197"/>
              <a:gd name="connsiteY5" fmla="*/ 1056640 h 1223635"/>
              <a:gd name="connsiteX6" fmla="*/ 203714 w 1209197"/>
              <a:gd name="connsiteY6" fmla="*/ 904240 h 1223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9197" h="1223635">
                <a:moveTo>
                  <a:pt x="1199394" y="0"/>
                </a:moveTo>
                <a:cubicBezTo>
                  <a:pt x="1214634" y="530860"/>
                  <a:pt x="1229874" y="1061720"/>
                  <a:pt x="1097794" y="1198880"/>
                </a:cubicBezTo>
                <a:cubicBezTo>
                  <a:pt x="965714" y="1336040"/>
                  <a:pt x="576247" y="860213"/>
                  <a:pt x="406914" y="822960"/>
                </a:cubicBezTo>
                <a:cubicBezTo>
                  <a:pt x="237581" y="785707"/>
                  <a:pt x="144447" y="961813"/>
                  <a:pt x="81794" y="975360"/>
                </a:cubicBezTo>
                <a:cubicBezTo>
                  <a:pt x="19141" y="988907"/>
                  <a:pt x="42847" y="890693"/>
                  <a:pt x="30994" y="904240"/>
                </a:cubicBezTo>
                <a:cubicBezTo>
                  <a:pt x="19141" y="917787"/>
                  <a:pt x="-18113" y="1056640"/>
                  <a:pt x="10674" y="1056640"/>
                </a:cubicBezTo>
                <a:cubicBezTo>
                  <a:pt x="39461" y="1056640"/>
                  <a:pt x="121587" y="980440"/>
                  <a:pt x="203714" y="90424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D276C7-6F41-4544-8973-B3C1E7D137A2}"/>
              </a:ext>
            </a:extLst>
          </p:cNvPr>
          <p:cNvSpPr txBox="1"/>
          <p:nvPr/>
        </p:nvSpPr>
        <p:spPr>
          <a:xfrm>
            <a:off x="10227925" y="2712720"/>
            <a:ext cx="161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Because we never update it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DB3028B-D167-4BC9-97EC-2AC85C77D016}"/>
              </a:ext>
            </a:extLst>
          </p:cNvPr>
          <p:cNvSpPr/>
          <p:nvPr/>
        </p:nvSpPr>
        <p:spPr>
          <a:xfrm>
            <a:off x="8039414" y="5419011"/>
            <a:ext cx="1659329" cy="636349"/>
          </a:xfrm>
          <a:custGeom>
            <a:avLst/>
            <a:gdLst>
              <a:gd name="connsiteX0" fmla="*/ 37786 w 1659329"/>
              <a:gd name="connsiteY0" fmla="*/ 636349 h 636349"/>
              <a:gd name="connsiteX1" fmla="*/ 78426 w 1659329"/>
              <a:gd name="connsiteY1" fmla="*/ 168989 h 636349"/>
              <a:gd name="connsiteX2" fmla="*/ 738826 w 1659329"/>
              <a:gd name="connsiteY2" fmla="*/ 483949 h 636349"/>
              <a:gd name="connsiteX3" fmla="*/ 1622746 w 1659329"/>
              <a:gd name="connsiteY3" fmla="*/ 36909 h 636349"/>
              <a:gd name="connsiteX4" fmla="*/ 1409386 w 1659329"/>
              <a:gd name="connsiteY4" fmla="*/ 36909 h 636349"/>
              <a:gd name="connsiteX5" fmla="*/ 1653226 w 1659329"/>
              <a:gd name="connsiteY5" fmla="*/ 6429 h 636349"/>
              <a:gd name="connsiteX6" fmla="*/ 1561786 w 1659329"/>
              <a:gd name="connsiteY6" fmla="*/ 179149 h 63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9329" h="636349">
                <a:moveTo>
                  <a:pt x="37786" y="636349"/>
                </a:moveTo>
                <a:cubicBezTo>
                  <a:pt x="-314" y="415369"/>
                  <a:pt x="-38414" y="194389"/>
                  <a:pt x="78426" y="168989"/>
                </a:cubicBezTo>
                <a:cubicBezTo>
                  <a:pt x="195266" y="143589"/>
                  <a:pt x="481439" y="505962"/>
                  <a:pt x="738826" y="483949"/>
                </a:cubicBezTo>
                <a:cubicBezTo>
                  <a:pt x="996213" y="461936"/>
                  <a:pt x="1510986" y="111416"/>
                  <a:pt x="1622746" y="36909"/>
                </a:cubicBezTo>
                <a:cubicBezTo>
                  <a:pt x="1734506" y="-37598"/>
                  <a:pt x="1404306" y="41989"/>
                  <a:pt x="1409386" y="36909"/>
                </a:cubicBezTo>
                <a:cubicBezTo>
                  <a:pt x="1414466" y="31829"/>
                  <a:pt x="1627826" y="-17278"/>
                  <a:pt x="1653226" y="6429"/>
                </a:cubicBezTo>
                <a:cubicBezTo>
                  <a:pt x="1678626" y="30136"/>
                  <a:pt x="1620206" y="104642"/>
                  <a:pt x="1561786" y="17914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20747E-16FF-4BC9-8975-C86E1BE58148}"/>
              </a:ext>
            </a:extLst>
          </p:cNvPr>
          <p:cNvSpPr txBox="1"/>
          <p:nvPr/>
        </p:nvSpPr>
        <p:spPr>
          <a:xfrm>
            <a:off x="7027808" y="5999712"/>
            <a:ext cx="2170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Because first state bootstrap from third state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FB6CC-0547-4C75-8DEB-F48D83DBEFE2}"/>
              </a:ext>
            </a:extLst>
          </p:cNvPr>
          <p:cNvSpPr txBox="1"/>
          <p:nvPr/>
        </p:nvSpPr>
        <p:spPr>
          <a:xfrm>
            <a:off x="9389019" y="5565871"/>
            <a:ext cx="257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 it achieves that without ever making updates to this states</a:t>
            </a:r>
          </a:p>
        </p:txBody>
      </p:sp>
    </p:spTree>
    <p:extLst>
      <p:ext uri="{BB962C8B-B14F-4D97-AF65-F5344CB8AC3E}">
        <p14:creationId xmlns:p14="http://schemas.microsoft.com/office/powerpoint/2010/main" val="339110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3" grpId="1" animBg="1"/>
      <p:bldP spid="24" grpId="0"/>
      <p:bldP spid="24" grpId="1"/>
      <p:bldP spid="25" grpId="0" animBg="1"/>
      <p:bldP spid="26" grpId="0"/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5DCCD-9D64-49C4-A73A-A4A033D0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4B10B-CE27-4E74-B07E-FD91C61CA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488CEB-5FBF-4328-8737-19B92349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CF8B93-6233-4C02-ABEE-4C256A8D6B03}"/>
              </a:ext>
            </a:extLst>
          </p:cNvPr>
          <p:cNvSpPr txBox="1"/>
          <p:nvPr/>
        </p:nvSpPr>
        <p:spPr>
          <a:xfrm>
            <a:off x="2265680" y="2707640"/>
            <a:ext cx="68986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RL methods must be capable of generalization to be applied to the real world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Multiple techniques may be borrowed from supervised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Linear approx.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Fourier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Tile 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Each update is treated as a training sample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To find the good weights, most popular methods are variations of SGD</a:t>
            </a:r>
          </a:p>
        </p:txBody>
      </p:sp>
    </p:spTree>
    <p:extLst>
      <p:ext uri="{BB962C8B-B14F-4D97-AF65-F5344CB8AC3E}">
        <p14:creationId xmlns:p14="http://schemas.microsoft.com/office/powerpoint/2010/main" val="116145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8C9E19-B05F-4DE7-A1BE-462772E2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73" y="603802"/>
            <a:ext cx="11022863" cy="42672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 such cases, we cannot expect to find an optimal policy or the optimal value function even in the limit of infinite time and data.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goal is instead to find a good approximate solution 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limited computational resources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47DFB1-B2AF-4BD9-868A-A65C330CFD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3657" y="4944824"/>
            <a:ext cx="5551086" cy="498992"/>
          </a:xfrm>
        </p:spPr>
        <p:txBody>
          <a:bodyPr/>
          <a:lstStyle/>
          <a:p>
            <a:r>
              <a:rPr lang="en-US" dirty="0"/>
              <a:t>Sutton and </a:t>
            </a:r>
            <a:r>
              <a:rPr lang="en-US" dirty="0" err="1"/>
              <a:t>Barto</a:t>
            </a:r>
            <a:r>
              <a:rPr lang="en-US" dirty="0"/>
              <a:t> , Reinforcement Learning: an Introduction 2</a:t>
            </a:r>
            <a:r>
              <a:rPr lang="en-US" baseline="30000" dirty="0"/>
              <a:t>nd</a:t>
            </a:r>
            <a:r>
              <a:rPr lang="en-US" dirty="0"/>
              <a:t> edition,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5CA0B-9141-4AC1-87BA-E5FB42CE4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36F4D-5171-48DA-B84A-203A6B5F0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F35677A-AC8D-4EBB-87E5-37DF9CE64E2A}"/>
                  </a:ext>
                </a:extLst>
              </p14:cNvPr>
              <p14:cNvContentPartPr/>
              <p14:nvPr/>
            </p14:nvContentPartPr>
            <p14:xfrm>
              <a:off x="5033554" y="4041093"/>
              <a:ext cx="4153989" cy="217397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F35677A-AC8D-4EBB-87E5-37DF9CE64E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3555" y="3861129"/>
                <a:ext cx="4333627" cy="576966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3">
            <a:extLst>
              <a:ext uri="{FF2B5EF4-FFF2-40B4-BE49-F238E27FC236}">
                <a16:creationId xmlns:a16="http://schemas.microsoft.com/office/drawing/2014/main" id="{78945730-7A77-4177-8BAF-4BF535B86A4A}"/>
              </a:ext>
            </a:extLst>
          </p:cNvPr>
          <p:cNvSpPr txBox="1">
            <a:spLocks/>
          </p:cNvSpPr>
          <p:nvPr/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Review &amp;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25717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6AB4F0-D551-41DB-AAA7-70FDFACF58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7054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1B079-5DBF-490A-9173-0F8BD50AE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6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791BD-B51C-4794-950B-E34C6EA9C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7EEC76-0A79-4BF5-BFD3-1DA21A64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&amp; 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BD0F9C-75D9-4831-B6A6-C4FA4E52F1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4C0EB-4A5E-4504-8349-F5A2AF39095C}"/>
              </a:ext>
            </a:extLst>
          </p:cNvPr>
          <p:cNvSpPr txBox="1"/>
          <p:nvPr/>
        </p:nvSpPr>
        <p:spPr>
          <a:xfrm>
            <a:off x="1243854" y="4635047"/>
            <a:ext cx="2185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Suppose we find a state we have never seen before…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633D5D-0D9D-4666-B32B-00A7390BEA2D}"/>
              </a:ext>
            </a:extLst>
          </p:cNvPr>
          <p:cNvSpPr txBox="1"/>
          <p:nvPr/>
        </p:nvSpPr>
        <p:spPr>
          <a:xfrm>
            <a:off x="5509644" y="4635046"/>
            <a:ext cx="21858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 can exploit from a previously seen state that is somewhat similar to the new 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20E95-75E8-41E6-920F-51A4997A229A}"/>
              </a:ext>
            </a:extLst>
          </p:cNvPr>
          <p:cNvSpPr txBox="1"/>
          <p:nvPr/>
        </p:nvSpPr>
        <p:spPr>
          <a:xfrm>
            <a:off x="3566762" y="3112331"/>
            <a:ext cx="190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Generalization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CA6C95-7C27-49A1-9B5F-F7BF7FC02A96}"/>
              </a:ext>
            </a:extLst>
          </p:cNvPr>
          <p:cNvSpPr txBox="1"/>
          <p:nvPr/>
        </p:nvSpPr>
        <p:spPr>
          <a:xfrm>
            <a:off x="9006186" y="1800367"/>
            <a:ext cx="24906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How can experience with a limited subset of the state-space be usefully generalized to produce a good approx. over a much larger subset?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10B9DC-349E-448B-92C8-58CCDCFEFCA9}"/>
              </a:ext>
            </a:extLst>
          </p:cNvPr>
          <p:cNvSpPr txBox="1"/>
          <p:nvPr/>
        </p:nvSpPr>
        <p:spPr>
          <a:xfrm>
            <a:off x="8387230" y="5142878"/>
            <a:ext cx="2811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Fortunately, it has been extensively studied by supervised learning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FC63236-E35E-4260-A52C-CBF601C987B5}"/>
              </a:ext>
            </a:extLst>
          </p:cNvPr>
          <p:cNvSpPr/>
          <p:nvPr/>
        </p:nvSpPr>
        <p:spPr>
          <a:xfrm>
            <a:off x="8780337" y="4062255"/>
            <a:ext cx="650637" cy="1084511"/>
          </a:xfrm>
          <a:custGeom>
            <a:avLst/>
            <a:gdLst>
              <a:gd name="connsiteX0" fmla="*/ 93697 w 650637"/>
              <a:gd name="connsiteY0" fmla="*/ 1084511 h 1084511"/>
              <a:gd name="connsiteX1" fmla="*/ 41446 w 650637"/>
              <a:gd name="connsiteY1" fmla="*/ 596831 h 1084511"/>
              <a:gd name="connsiteX2" fmla="*/ 624920 w 650637"/>
              <a:gd name="connsiteY2" fmla="*/ 39482 h 1084511"/>
              <a:gd name="connsiteX3" fmla="*/ 328829 w 650637"/>
              <a:gd name="connsiteY3" fmla="*/ 109151 h 1084511"/>
              <a:gd name="connsiteX4" fmla="*/ 642337 w 650637"/>
              <a:gd name="connsiteY4" fmla="*/ 4648 h 1084511"/>
              <a:gd name="connsiteX5" fmla="*/ 529126 w 650637"/>
              <a:gd name="connsiteY5" fmla="*/ 292031 h 108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0637" h="1084511">
                <a:moveTo>
                  <a:pt x="93697" y="1084511"/>
                </a:moveTo>
                <a:cubicBezTo>
                  <a:pt x="23303" y="927756"/>
                  <a:pt x="-47091" y="771002"/>
                  <a:pt x="41446" y="596831"/>
                </a:cubicBezTo>
                <a:cubicBezTo>
                  <a:pt x="129983" y="422660"/>
                  <a:pt x="577023" y="120762"/>
                  <a:pt x="624920" y="39482"/>
                </a:cubicBezTo>
                <a:cubicBezTo>
                  <a:pt x="672817" y="-41798"/>
                  <a:pt x="325926" y="114957"/>
                  <a:pt x="328829" y="109151"/>
                </a:cubicBezTo>
                <a:cubicBezTo>
                  <a:pt x="331732" y="103345"/>
                  <a:pt x="608954" y="-25832"/>
                  <a:pt x="642337" y="4648"/>
                </a:cubicBezTo>
                <a:cubicBezTo>
                  <a:pt x="675720" y="35128"/>
                  <a:pt x="602423" y="163579"/>
                  <a:pt x="529126" y="292031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4C0FE2-70AA-44FB-AF8F-786F819DED06}"/>
              </a:ext>
            </a:extLst>
          </p:cNvPr>
          <p:cNvGrpSpPr/>
          <p:nvPr/>
        </p:nvGrpSpPr>
        <p:grpSpPr>
          <a:xfrm>
            <a:off x="426600" y="1729959"/>
            <a:ext cx="3178801" cy="2867990"/>
            <a:chOff x="426600" y="1729959"/>
            <a:chExt cx="3178801" cy="28679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19E220-A30C-4916-8C73-159C20459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160" y="1729959"/>
              <a:ext cx="2537241" cy="2537241"/>
            </a:xfrm>
            <a:prstGeom prst="rect">
              <a:avLst/>
            </a:prstGeom>
          </p:spPr>
        </p:pic>
        <p:pic>
          <p:nvPicPr>
            <p:cNvPr id="2050" name="Picture 2" descr="5 Questions to Ask a New Hire in an Interview">
              <a:extLst>
                <a:ext uri="{FF2B5EF4-FFF2-40B4-BE49-F238E27FC236}">
                  <a16:creationId xmlns:a16="http://schemas.microsoft.com/office/drawing/2014/main" id="{73BB50B0-530F-40D7-9173-4C436BD0E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600" y="3878283"/>
              <a:ext cx="1488963" cy="71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1D998F2-2D21-41EE-A506-A71CC33A19CD}"/>
              </a:ext>
            </a:extLst>
          </p:cNvPr>
          <p:cNvGrpSpPr/>
          <p:nvPr/>
        </p:nvGrpSpPr>
        <p:grpSpPr>
          <a:xfrm>
            <a:off x="5335360" y="1729959"/>
            <a:ext cx="2854055" cy="2920477"/>
            <a:chOff x="5335360" y="1729959"/>
            <a:chExt cx="2854055" cy="29204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E5FF3F5-F1A7-4617-B1DE-07F414FD3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360" y="1729959"/>
              <a:ext cx="2537241" cy="2537241"/>
            </a:xfrm>
            <a:prstGeom prst="rect">
              <a:avLst/>
            </a:prstGeom>
          </p:spPr>
        </p:pic>
        <p:pic>
          <p:nvPicPr>
            <p:cNvPr id="2054" name="Picture 6" descr="Exclamation Mark Round Blue · Free vector graphic on Pixabay">
              <a:extLst>
                <a:ext uri="{FF2B5EF4-FFF2-40B4-BE49-F238E27FC236}">
                  <a16:creationId xmlns:a16="http://schemas.microsoft.com/office/drawing/2014/main" id="{49831C22-9142-4548-88BF-34F66D4C8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2942" y="3883963"/>
              <a:ext cx="766473" cy="766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3832C9-AFDC-4AF6-B892-8EECD495CA35}"/>
              </a:ext>
            </a:extLst>
          </p:cNvPr>
          <p:cNvSpPr/>
          <p:nvPr/>
        </p:nvSpPr>
        <p:spPr>
          <a:xfrm>
            <a:off x="3517534" y="2476226"/>
            <a:ext cx="1785986" cy="650151"/>
          </a:xfrm>
          <a:custGeom>
            <a:avLst/>
            <a:gdLst>
              <a:gd name="connsiteX0" fmla="*/ 1785986 w 1785986"/>
              <a:gd name="connsiteY0" fmla="*/ 397603 h 650151"/>
              <a:gd name="connsiteX1" fmla="*/ 1568272 w 1785986"/>
              <a:gd name="connsiteY1" fmla="*/ 40551 h 650151"/>
              <a:gd name="connsiteX2" fmla="*/ 1211220 w 1785986"/>
              <a:gd name="connsiteY2" fmla="*/ 66677 h 650151"/>
              <a:gd name="connsiteX3" fmla="*/ 105232 w 1785986"/>
              <a:gd name="connsiteY3" fmla="*/ 563065 h 650151"/>
              <a:gd name="connsiteX4" fmla="*/ 253277 w 1785986"/>
              <a:gd name="connsiteY4" fmla="*/ 319225 h 650151"/>
              <a:gd name="connsiteX5" fmla="*/ 729 w 1785986"/>
              <a:gd name="connsiteY5" fmla="*/ 589191 h 650151"/>
              <a:gd name="connsiteX6" fmla="*/ 349072 w 1785986"/>
              <a:gd name="connsiteY6" fmla="*/ 650151 h 65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5986" h="650151">
                <a:moveTo>
                  <a:pt x="1785986" y="397603"/>
                </a:moveTo>
                <a:cubicBezTo>
                  <a:pt x="1725026" y="246654"/>
                  <a:pt x="1664066" y="95705"/>
                  <a:pt x="1568272" y="40551"/>
                </a:cubicBezTo>
                <a:cubicBezTo>
                  <a:pt x="1472478" y="-14603"/>
                  <a:pt x="1455060" y="-20409"/>
                  <a:pt x="1211220" y="66677"/>
                </a:cubicBezTo>
                <a:cubicBezTo>
                  <a:pt x="967380" y="153763"/>
                  <a:pt x="264889" y="520974"/>
                  <a:pt x="105232" y="563065"/>
                </a:cubicBezTo>
                <a:cubicBezTo>
                  <a:pt x="-54425" y="605156"/>
                  <a:pt x="270694" y="314871"/>
                  <a:pt x="253277" y="319225"/>
                </a:cubicBezTo>
                <a:cubicBezTo>
                  <a:pt x="235860" y="323579"/>
                  <a:pt x="-15237" y="534037"/>
                  <a:pt x="729" y="589191"/>
                </a:cubicBezTo>
                <a:cubicBezTo>
                  <a:pt x="16695" y="644345"/>
                  <a:pt x="182883" y="647248"/>
                  <a:pt x="349072" y="650151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19" grpId="0"/>
      <p:bldP spid="20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A5488-BC8C-4E7A-A630-DC91B52FFB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60"/>
            <a:ext cx="11228409" cy="1524297"/>
          </a:xfrm>
        </p:spPr>
        <p:txBody>
          <a:bodyPr>
            <a:normAutofit/>
          </a:bodyPr>
          <a:lstStyle/>
          <a:p>
            <a:r>
              <a:rPr lang="en-US" dirty="0"/>
              <a:t>The value function is not represented as a table anymore, but by a parametrized function  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283EE-3DE2-4E44-B711-FAFBD0573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72ED-6673-413F-B2F4-BD297B8FF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8CD97-83BE-49C8-93C7-3978D0D0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&amp;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C1FEF-645C-4AEE-AF39-2C7DE7A778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96DC2-0C74-4088-8209-49E272306292}"/>
                  </a:ext>
                </a:extLst>
              </p:cNvPr>
              <p:cNvSpPr txBox="1"/>
              <p:nvPr/>
            </p:nvSpPr>
            <p:spPr>
              <a:xfrm>
                <a:off x="4239419" y="3004457"/>
                <a:ext cx="32862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d>
                        <m:dPr>
                          <m:ctrlPr>
                            <a:rPr lang="en-US" sz="36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6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6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36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sub>
                      </m:sSub>
                      <m:d>
                        <m:dPr>
                          <m:ctrlPr>
                            <a:rPr lang="en-US" sz="36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36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96DC2-0C74-4088-8209-49E272306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419" y="3004457"/>
                <a:ext cx="328622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59C490-E258-4F58-B210-ED5F041F73EC}"/>
              </a:ext>
            </a:extLst>
          </p:cNvPr>
          <p:cNvSpPr/>
          <p:nvPr/>
        </p:nvSpPr>
        <p:spPr>
          <a:xfrm>
            <a:off x="3361509" y="3508870"/>
            <a:ext cx="1928621" cy="1361644"/>
          </a:xfrm>
          <a:custGeom>
            <a:avLst/>
            <a:gdLst>
              <a:gd name="connsiteX0" fmla="*/ 0 w 1928621"/>
              <a:gd name="connsiteY0" fmla="*/ 1202467 h 1361644"/>
              <a:gd name="connsiteX1" fmla="*/ 914400 w 1928621"/>
              <a:gd name="connsiteY1" fmla="*/ 1263427 h 1361644"/>
              <a:gd name="connsiteX2" fmla="*/ 1881051 w 1928621"/>
              <a:gd name="connsiteY2" fmla="*/ 52936 h 1361644"/>
              <a:gd name="connsiteX3" fmla="*/ 1645920 w 1928621"/>
              <a:gd name="connsiteY3" fmla="*/ 261941 h 1361644"/>
              <a:gd name="connsiteX4" fmla="*/ 1924594 w 1928621"/>
              <a:gd name="connsiteY4" fmla="*/ 684 h 1361644"/>
              <a:gd name="connsiteX5" fmla="*/ 1785257 w 1928621"/>
              <a:gd name="connsiteY5" fmla="*/ 357736 h 136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621" h="1361644">
                <a:moveTo>
                  <a:pt x="0" y="1202467"/>
                </a:moveTo>
                <a:cubicBezTo>
                  <a:pt x="300446" y="1328741"/>
                  <a:pt x="600892" y="1455015"/>
                  <a:pt x="914400" y="1263427"/>
                </a:cubicBezTo>
                <a:cubicBezTo>
                  <a:pt x="1227908" y="1071839"/>
                  <a:pt x="1759131" y="219850"/>
                  <a:pt x="1881051" y="52936"/>
                </a:cubicBezTo>
                <a:cubicBezTo>
                  <a:pt x="2002971" y="-113978"/>
                  <a:pt x="1638663" y="270650"/>
                  <a:pt x="1645920" y="261941"/>
                </a:cubicBezTo>
                <a:cubicBezTo>
                  <a:pt x="1653177" y="253232"/>
                  <a:pt x="1901371" y="-15282"/>
                  <a:pt x="1924594" y="684"/>
                </a:cubicBezTo>
                <a:cubicBezTo>
                  <a:pt x="1947817" y="16650"/>
                  <a:pt x="1866537" y="187193"/>
                  <a:pt x="1785257" y="35773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D38E6B-2AA4-481F-9039-FB79B6805B41}"/>
              </a:ext>
            </a:extLst>
          </p:cNvPr>
          <p:cNvSpPr txBox="1"/>
          <p:nvPr/>
        </p:nvSpPr>
        <p:spPr>
          <a:xfrm>
            <a:off x="1550126" y="4179831"/>
            <a:ext cx="1928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Weight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95D998-9907-4926-B0B6-36AB86408B48}"/>
                  </a:ext>
                </a:extLst>
              </p:cNvPr>
              <p:cNvSpPr txBox="1"/>
              <p:nvPr/>
            </p:nvSpPr>
            <p:spPr>
              <a:xfrm>
                <a:off x="2068384" y="4565505"/>
                <a:ext cx="892103" cy="319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95D998-9907-4926-B0B6-36AB8640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84" y="4565505"/>
                <a:ext cx="892103" cy="319446"/>
              </a:xfrm>
              <a:prstGeom prst="rect">
                <a:avLst/>
              </a:prstGeom>
              <a:blipFill>
                <a:blip r:embed="rId3"/>
                <a:stretch>
                  <a:fillRect l="-3401" t="-11538" r="-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1F6082B-EECD-4545-8CC5-C7C51A880148}"/>
              </a:ext>
            </a:extLst>
          </p:cNvPr>
          <p:cNvSpPr txBox="1"/>
          <p:nvPr/>
        </p:nvSpPr>
        <p:spPr>
          <a:xfrm>
            <a:off x="1846218" y="4884951"/>
            <a:ext cx="151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Typically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3E3C6F-3293-414B-9D33-2F8BFF792ECE}"/>
                  </a:ext>
                </a:extLst>
              </p:cNvPr>
              <p:cNvSpPr txBox="1"/>
              <p:nvPr/>
            </p:nvSpPr>
            <p:spPr>
              <a:xfrm>
                <a:off x="2068384" y="5336513"/>
                <a:ext cx="9187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US" sz="2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𝓢</m:t>
                          </m:r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3E3C6F-3293-414B-9D33-2F8BFF792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84" y="5336513"/>
                <a:ext cx="918777" cy="307777"/>
              </a:xfrm>
              <a:prstGeom prst="rect">
                <a:avLst/>
              </a:prstGeom>
              <a:blipFill>
                <a:blip r:embed="rId4"/>
                <a:stretch>
                  <a:fillRect l="-5960" t="-3922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3AFD91-D061-4F50-AD37-90FDC55D252A}"/>
              </a:ext>
            </a:extLst>
          </p:cNvPr>
          <p:cNvSpPr/>
          <p:nvPr/>
        </p:nvSpPr>
        <p:spPr>
          <a:xfrm>
            <a:off x="3255383" y="5259635"/>
            <a:ext cx="1969760" cy="209348"/>
          </a:xfrm>
          <a:custGeom>
            <a:avLst/>
            <a:gdLst>
              <a:gd name="connsiteX0" fmla="*/ 1969760 w 1969760"/>
              <a:gd name="connsiteY0" fmla="*/ 87428 h 209348"/>
              <a:gd name="connsiteX1" fmla="*/ 158377 w 1969760"/>
              <a:gd name="connsiteY1" fmla="*/ 78719 h 209348"/>
              <a:gd name="connsiteX2" fmla="*/ 393508 w 1969760"/>
              <a:gd name="connsiteY2" fmla="*/ 342 h 209348"/>
              <a:gd name="connsiteX3" fmla="*/ 1623 w 1969760"/>
              <a:gd name="connsiteY3" fmla="*/ 113554 h 209348"/>
              <a:gd name="connsiteX4" fmla="*/ 280297 w 1969760"/>
              <a:gd name="connsiteY4" fmla="*/ 209348 h 20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760" h="209348">
                <a:moveTo>
                  <a:pt x="1969760" y="87428"/>
                </a:moveTo>
                <a:lnTo>
                  <a:pt x="158377" y="78719"/>
                </a:lnTo>
                <a:cubicBezTo>
                  <a:pt x="-104332" y="64205"/>
                  <a:pt x="419634" y="-5464"/>
                  <a:pt x="393508" y="342"/>
                </a:cubicBezTo>
                <a:cubicBezTo>
                  <a:pt x="367382" y="6148"/>
                  <a:pt x="20491" y="78720"/>
                  <a:pt x="1623" y="113554"/>
                </a:cubicBezTo>
                <a:cubicBezTo>
                  <a:pt x="-17245" y="148388"/>
                  <a:pt x="131526" y="178868"/>
                  <a:pt x="280297" y="209348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34FBA-9F7B-44BA-8730-77B2ADE1CBE2}"/>
              </a:ext>
            </a:extLst>
          </p:cNvPr>
          <p:cNvSpPr txBox="1"/>
          <p:nvPr/>
        </p:nvSpPr>
        <p:spPr>
          <a:xfrm>
            <a:off x="5235125" y="4599188"/>
            <a:ext cx="20479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The change in one weight changes the value of many states…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109A66-A44D-4492-8C8C-F9283F2B9ADF}"/>
              </a:ext>
            </a:extLst>
          </p:cNvPr>
          <p:cNvSpPr/>
          <p:nvPr/>
        </p:nvSpPr>
        <p:spPr>
          <a:xfrm>
            <a:off x="5390229" y="2674472"/>
            <a:ext cx="3030960" cy="460614"/>
          </a:xfrm>
          <a:custGeom>
            <a:avLst/>
            <a:gdLst>
              <a:gd name="connsiteX0" fmla="*/ 3030960 w 3030960"/>
              <a:gd name="connsiteY0" fmla="*/ 460614 h 460614"/>
              <a:gd name="connsiteX1" fmla="*/ 2430068 w 3030960"/>
              <a:gd name="connsiteY1" fmla="*/ 42602 h 460614"/>
              <a:gd name="connsiteX2" fmla="*/ 235508 w 3030960"/>
              <a:gd name="connsiteY2" fmla="*/ 51311 h 460614"/>
              <a:gd name="connsiteX3" fmla="*/ 96171 w 3030960"/>
              <a:gd name="connsiteY3" fmla="*/ 373528 h 460614"/>
              <a:gd name="connsiteX4" fmla="*/ 377 w 3030960"/>
              <a:gd name="connsiteY4" fmla="*/ 321277 h 460614"/>
              <a:gd name="connsiteX5" fmla="*/ 131005 w 3030960"/>
              <a:gd name="connsiteY5" fmla="*/ 399654 h 460614"/>
              <a:gd name="connsiteX6" fmla="*/ 131005 w 3030960"/>
              <a:gd name="connsiteY6" fmla="*/ 303859 h 46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0960" h="460614">
                <a:moveTo>
                  <a:pt x="3030960" y="460614"/>
                </a:moveTo>
                <a:cubicBezTo>
                  <a:pt x="2963468" y="285716"/>
                  <a:pt x="2895977" y="110819"/>
                  <a:pt x="2430068" y="42602"/>
                </a:cubicBezTo>
                <a:cubicBezTo>
                  <a:pt x="1964159" y="-25615"/>
                  <a:pt x="624491" y="-3843"/>
                  <a:pt x="235508" y="51311"/>
                </a:cubicBezTo>
                <a:cubicBezTo>
                  <a:pt x="-153475" y="106465"/>
                  <a:pt x="135359" y="328534"/>
                  <a:pt x="96171" y="373528"/>
                </a:cubicBezTo>
                <a:cubicBezTo>
                  <a:pt x="56982" y="418522"/>
                  <a:pt x="-5429" y="316923"/>
                  <a:pt x="377" y="321277"/>
                </a:cubicBezTo>
                <a:cubicBezTo>
                  <a:pt x="6183" y="325631"/>
                  <a:pt x="109234" y="402557"/>
                  <a:pt x="131005" y="399654"/>
                </a:cubicBezTo>
                <a:cubicBezTo>
                  <a:pt x="152776" y="396751"/>
                  <a:pt x="141890" y="350305"/>
                  <a:pt x="131005" y="30385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3754AB-91F0-4EB7-BD4D-271C655DE3B3}"/>
              </a:ext>
            </a:extLst>
          </p:cNvPr>
          <p:cNvSpPr txBox="1"/>
          <p:nvPr/>
        </p:nvSpPr>
        <p:spPr>
          <a:xfrm>
            <a:off x="7813089" y="3222625"/>
            <a:ext cx="2847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Weights may be computed by ANNs, decision tress…</a:t>
            </a:r>
          </a:p>
        </p:txBody>
      </p:sp>
    </p:spTree>
    <p:extLst>
      <p:ext uri="{BB962C8B-B14F-4D97-AF65-F5344CB8AC3E}">
        <p14:creationId xmlns:p14="http://schemas.microsoft.com/office/powerpoint/2010/main" val="19843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CC56FC4-CFDF-43E1-A50C-10B573719C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-1" y="0"/>
            <a:ext cx="12256655" cy="685800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744CA05-2F5F-48B8-ADBD-753C8DD0CA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97007" y="2477282"/>
            <a:ext cx="2472039" cy="1177849"/>
          </a:xfrm>
        </p:spPr>
        <p:txBody>
          <a:bodyPr/>
          <a:lstStyle/>
          <a:p>
            <a:r>
              <a:rPr lang="en-US" dirty="0"/>
              <a:t>Learning is much more powerful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A83E3E5-7FB4-48D0-89D0-4FEA928547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94590" y="4088822"/>
            <a:ext cx="2472039" cy="1177849"/>
          </a:xfrm>
        </p:spPr>
        <p:txBody>
          <a:bodyPr/>
          <a:lstStyle/>
          <a:p>
            <a:r>
              <a:rPr lang="en-US" dirty="0"/>
              <a:t>Surprisingly it can be better extend to partial observability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D4BD54-16A6-4BD8-914E-C8AC2AD6FF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05111" y="2477281"/>
            <a:ext cx="2472039" cy="1177849"/>
          </a:xfrm>
        </p:spPr>
        <p:txBody>
          <a:bodyPr/>
          <a:lstStyle/>
          <a:p>
            <a:r>
              <a:rPr lang="en-US" dirty="0"/>
              <a:t>Much harder to manage and understand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39B52-2B4D-4E9E-BF17-7F3F3A188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712DE-2DEF-426D-866A-DBA50B03D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8B92EA-ED06-4BDF-A15C-CAA36A3C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441" y="2392"/>
            <a:ext cx="5969118" cy="1871004"/>
          </a:xfrm>
        </p:spPr>
        <p:txBody>
          <a:bodyPr/>
          <a:lstStyle/>
          <a:p>
            <a:r>
              <a:rPr lang="en-US" b="1" dirty="0"/>
              <a:t>Generalization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CA8700-FDFE-4EDA-88C5-BAA664A3EE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07301" y="2708564"/>
            <a:ext cx="616521" cy="532604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D03974-7ADF-4E4C-8C78-460D502FE49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71824" y="4278653"/>
            <a:ext cx="616521" cy="532604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B1267B3-6F29-4265-9773-8AA68FBF082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9065" y="2672854"/>
            <a:ext cx="616521" cy="532604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4195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4D5A72A-0F6C-41E0-BB22-5CAF2A2834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11228409" cy="4828567"/>
          </a:xfrm>
        </p:spPr>
        <p:txBody>
          <a:bodyPr/>
          <a:lstStyle/>
          <a:p>
            <a:r>
              <a:rPr lang="en-US" dirty="0"/>
              <a:t>However RL brings new issues that (usually) do not arise in conventional supervised learning</a:t>
            </a:r>
          </a:p>
          <a:p>
            <a:pPr lvl="1"/>
            <a:r>
              <a:rPr lang="en-US" dirty="0"/>
              <a:t>Non-stationarity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Bootstrapping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Non-Independent Identically distributed samples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BCF3B-CDF6-45C3-8776-461338359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90D5E-9B94-4246-9028-F1F5521A7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BBE7F5B-FD1F-4D7A-9CEB-5FD3BD0D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&amp; Introduction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A85CEE-04E7-4464-BD06-4EA7754F1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14003-956A-4C75-9EF3-FCA140D5242A}"/>
              </a:ext>
            </a:extLst>
          </p:cNvPr>
          <p:cNvSpPr txBox="1"/>
          <p:nvPr/>
        </p:nvSpPr>
        <p:spPr>
          <a:xfrm>
            <a:off x="1876618" y="2739378"/>
            <a:ext cx="4839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Most supervised learning methods assume a static training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E40E8D-DDA6-4BED-9DA8-0EE8D11201AF}"/>
                  </a:ext>
                </a:extLst>
              </p:cNvPr>
              <p:cNvSpPr txBox="1"/>
              <p:nvPr/>
            </p:nvSpPr>
            <p:spPr>
              <a:xfrm>
                <a:off x="1876618" y="3676861"/>
                <a:ext cx="590963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0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Even if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do not change,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generated by bootstrapping methods may change (TD/DP learning)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E40E8D-DDA6-4BED-9DA8-0EE8D112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618" y="3676861"/>
                <a:ext cx="5909637" cy="1015663"/>
              </a:xfrm>
              <a:prstGeom prst="rect">
                <a:avLst/>
              </a:prstGeom>
              <a:blipFill>
                <a:blip r:embed="rId2"/>
                <a:stretch>
                  <a:fillRect l="-1135" t="-1796" r="-10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6A07057-90F0-4328-8141-9158B10545A4}"/>
              </a:ext>
            </a:extLst>
          </p:cNvPr>
          <p:cNvSpPr txBox="1"/>
          <p:nvPr/>
        </p:nvSpPr>
        <p:spPr>
          <a:xfrm>
            <a:off x="1876617" y="5011265"/>
            <a:ext cx="5909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Data comes in as trajectories (related sequences of states and actions) due to the MDP nature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33088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000" b="1" dirty="0" smtClean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505F366C-ADB4-4FD0-AEAD-047F674B4F33}"/>
    </a:ext>
  </a:extLst>
</a:theme>
</file>

<file path=ppt/theme/theme2.xml><?xml version="1.0" encoding="utf-8"?>
<a:theme xmlns:a="http://schemas.openxmlformats.org/drawingml/2006/main" name="1_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1" dirty="0" smtClean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E9874F35-AA68-4EBE-9FD6-2FD6ECCC8CBF}"/>
    </a:ext>
  </a:extLst>
</a:theme>
</file>

<file path=ppt/theme/theme3.xml><?xml version="1.0" encoding="utf-8"?>
<a:theme xmlns:a="http://schemas.openxmlformats.org/drawingml/2006/main" name="2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000" b="1" dirty="0" smtClean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6073965F-EA95-4EE4-A337-8357593CCDA9}"/>
    </a:ext>
  </a:extLst>
</a:theme>
</file>

<file path=ppt/theme/theme4.xml><?xml version="1.0" encoding="utf-8"?>
<a:theme xmlns:a="http://schemas.openxmlformats.org/drawingml/2006/main" name="3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flat" cmpd="sng" algn="ctr">
          <a:solidFill>
            <a:schemeClr val="accent5"/>
          </a:solidFill>
          <a:prstDash val="solid"/>
          <a:round/>
          <a:headEnd type="none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b="1" dirty="0" smtClean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FA6D2FB2-A0E3-4F42-BCFC-AF000E2AEFA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3466E646450408DDEC14E59D7052B" ma:contentTypeVersion="12" ma:contentTypeDescription="Create a new document." ma:contentTypeScope="" ma:versionID="d14f20dc0f6a818b0bca5e6b43c2a916">
  <xsd:schema xmlns:xsd="http://www.w3.org/2001/XMLSchema" xmlns:xs="http://www.w3.org/2001/XMLSchema" xmlns:p="http://schemas.microsoft.com/office/2006/metadata/properties" xmlns:ns3="863ffbe9-4345-432b-b198-5c099e93cc2b" xmlns:ns4="ae0fb89c-6dd4-400e-9d3f-26a41a53de26" targetNamespace="http://schemas.microsoft.com/office/2006/metadata/properties" ma:root="true" ma:fieldsID="c3b77813affb962a9b0d110c859df7e6" ns3:_="" ns4:_="">
    <xsd:import namespace="863ffbe9-4345-432b-b198-5c099e93cc2b"/>
    <xsd:import namespace="ae0fb89c-6dd4-400e-9d3f-26a41a53de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ffbe9-4345-432b-b198-5c099e93cc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fb89c-6dd4-400e-9d3f-26a41a53de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F35DC-6225-4D24-AE7F-25BA61703A22}">
  <ds:schemaRefs>
    <ds:schemaRef ds:uri="http://purl.org/dc/terms/"/>
    <ds:schemaRef ds:uri="ae0fb89c-6dd4-400e-9d3f-26a41a53de26"/>
    <ds:schemaRef ds:uri="http://schemas.microsoft.com/office/2006/documentManagement/types"/>
    <ds:schemaRef ds:uri="http://schemas.microsoft.com/office/2006/metadata/properties"/>
    <ds:schemaRef ds:uri="863ffbe9-4345-432b-b198-5c099e93cc2b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DDD6E62-698B-499A-BB2C-D320062293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BCF6D0-599D-4669-B9D5-49B5709BEE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ffbe9-4345-432b-b198-5c099e93cc2b"/>
    <ds:schemaRef ds:uri="ae0fb89c-6dd4-400e-9d3f-26a41a53de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Amadeus Airlines Template_extended</Template>
  <TotalTime>0</TotalTime>
  <Words>3158</Words>
  <Application>Microsoft Office PowerPoint</Application>
  <PresentationFormat>Widescreen</PresentationFormat>
  <Paragraphs>566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Amadeus Thin</vt:lpstr>
      <vt:lpstr>Arial</vt:lpstr>
      <vt:lpstr>Bradley Hand ITC</vt:lpstr>
      <vt:lpstr>Calibri</vt:lpstr>
      <vt:lpstr>Calibri Light</vt:lpstr>
      <vt:lpstr>Cambria Math</vt:lpstr>
      <vt:lpstr>Lucida Grande</vt:lpstr>
      <vt:lpstr>Restricted_PPT_template widescreen</vt:lpstr>
      <vt:lpstr>1_Restricted_PPT_template widescreen</vt:lpstr>
      <vt:lpstr>2_Restricted_PPT_template widescreen</vt:lpstr>
      <vt:lpstr>3_Restricted_PPT_template widescreen</vt:lpstr>
      <vt:lpstr>PowerPoint Presentation</vt:lpstr>
      <vt:lpstr>PowerPoint Presentation</vt:lpstr>
      <vt:lpstr>PowerPoint Presentation</vt:lpstr>
      <vt:lpstr>Review &amp; Introduction</vt:lpstr>
      <vt:lpstr>In such cases, we cannot expect to find an optimal policy or the optimal value function even in the limit of infinite time and data. The goal is instead to find a good approximate solution using limited computational resources.</vt:lpstr>
      <vt:lpstr>Review &amp; Introduction</vt:lpstr>
      <vt:lpstr>Review &amp; Introduction</vt:lpstr>
      <vt:lpstr>Generalization</vt:lpstr>
      <vt:lpstr>Review &amp; Introduction</vt:lpstr>
      <vt:lpstr>Agenda</vt:lpstr>
      <vt:lpstr>The Prediction Objective</vt:lpstr>
      <vt:lpstr>The Prediction Objective</vt:lpstr>
      <vt:lpstr>Agenda</vt:lpstr>
      <vt:lpstr>The Prediction Objective</vt:lpstr>
      <vt:lpstr>The Prediction Objective</vt:lpstr>
      <vt:lpstr>The Prediction Objective</vt:lpstr>
      <vt:lpstr>The Prediction Objective</vt:lpstr>
      <vt:lpstr>The Prediction Objective</vt:lpstr>
      <vt:lpstr>The Prediction Objective</vt:lpstr>
      <vt:lpstr>The Prediction Objective</vt:lpstr>
      <vt:lpstr>Agenda</vt:lpstr>
      <vt:lpstr>Linear Methods</vt:lpstr>
      <vt:lpstr>Linear Methods</vt:lpstr>
      <vt:lpstr>Linear Methods</vt:lpstr>
      <vt:lpstr>PowerPoint Presentation</vt:lpstr>
      <vt:lpstr>Linear Methods</vt:lpstr>
      <vt:lpstr>Linear Methods</vt:lpstr>
      <vt:lpstr>Agenda</vt:lpstr>
      <vt:lpstr>Feature Construction for Linear Methods</vt:lpstr>
      <vt:lpstr>Feature Construction for Linear Methods</vt:lpstr>
      <vt:lpstr>Linear Methods</vt:lpstr>
      <vt:lpstr>Feature Construction for Linear Methods</vt:lpstr>
      <vt:lpstr>Feature Construction for Linear Methods</vt:lpstr>
      <vt:lpstr>Feature Construction for Linear Methods</vt:lpstr>
      <vt:lpstr>Feature Construction for Linear Methods</vt:lpstr>
      <vt:lpstr>Feature Construction for Linear Methods</vt:lpstr>
      <vt:lpstr>Feature Construction for Linear Methods</vt:lpstr>
      <vt:lpstr>Feature Construction for Linear Methods</vt:lpstr>
      <vt:lpstr>Feature Construction for Linear Methods</vt:lpstr>
      <vt:lpstr>Agenda</vt:lpstr>
      <vt:lpstr>Non-Linear Methods: ANNs</vt:lpstr>
      <vt:lpstr>Non-Linear Methods: ANNs</vt:lpstr>
      <vt:lpstr>Agenda</vt:lpstr>
      <vt:lpstr>Other Function Approximations</vt:lpstr>
      <vt:lpstr>Agenda</vt:lpstr>
      <vt:lpstr>Interest and Emphasis</vt:lpstr>
      <vt:lpstr>Interest and Emphasis</vt:lpstr>
      <vt:lpstr>Interest and Emphasis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Confidential &amp; Restricted</cp:keywords>
  <cp:lastModifiedBy/>
  <cp:revision>1</cp:revision>
  <cp:lastPrinted>2019-08-05T08:25:42Z</cp:lastPrinted>
  <dcterms:created xsi:type="dcterms:W3CDTF">2020-05-05T05:55:30Z</dcterms:created>
  <dcterms:modified xsi:type="dcterms:W3CDTF">2020-06-10T12:31:13Z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37735e65-02ae-4f6d-b7ce-5335d2b2197e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MSIP_Label_7f0ea3bf-098d-497f-9948-5e528bb54b39_Enabled">
    <vt:lpwstr>True</vt:lpwstr>
  </property>
  <property fmtid="{D5CDD505-2E9C-101B-9397-08002B2CF9AE}" pid="6" name="MSIP_Label_7f0ea3bf-098d-497f-9948-5e528bb54b39_SiteId">
    <vt:lpwstr>b3f4f7c2-72ce-4192-aba4-d6c7719b5766</vt:lpwstr>
  </property>
  <property fmtid="{D5CDD505-2E9C-101B-9397-08002B2CF9AE}" pid="7" name="MSIP_Label_7f0ea3bf-098d-497f-9948-5e528bb54b39_Owner">
    <vt:lpwstr>marta.hernandez@amadeus.com</vt:lpwstr>
  </property>
  <property fmtid="{D5CDD505-2E9C-101B-9397-08002B2CF9AE}" pid="8" name="MSIP_Label_7f0ea3bf-098d-497f-9948-5e528bb54b39_SetDate">
    <vt:lpwstr>2019-07-23T09:18:33.1310906Z</vt:lpwstr>
  </property>
  <property fmtid="{D5CDD505-2E9C-101B-9397-08002B2CF9AE}" pid="9" name="MSIP_Label_7f0ea3bf-098d-497f-9948-5e528bb54b39_Name">
    <vt:lpwstr>Public</vt:lpwstr>
  </property>
  <property fmtid="{D5CDD505-2E9C-101B-9397-08002B2CF9AE}" pid="10" name="MSIP_Label_7f0ea3bf-098d-497f-9948-5e528bb54b39_Application">
    <vt:lpwstr>Microsoft Azure Information Protection</vt:lpwstr>
  </property>
  <property fmtid="{D5CDD505-2E9C-101B-9397-08002B2CF9AE}" pid="11" name="MSIP_Label_7f0ea3bf-098d-497f-9948-5e528bb54b39_ActionId">
    <vt:lpwstr>55d02b5d-52a7-4296-bc18-dd5e9ffd7643</vt:lpwstr>
  </property>
  <property fmtid="{D5CDD505-2E9C-101B-9397-08002B2CF9AE}" pid="12" name="MSIP_Label_7f0ea3bf-098d-497f-9948-5e528bb54b39_Extended_MSFT_Method">
    <vt:lpwstr>Manual</vt:lpwstr>
  </property>
  <property fmtid="{D5CDD505-2E9C-101B-9397-08002B2CF9AE}" pid="13" name="Sensitivity">
    <vt:lpwstr>Public</vt:lpwstr>
  </property>
  <property fmtid="{D5CDD505-2E9C-101B-9397-08002B2CF9AE}" pid="14" name="ContentTypeId">
    <vt:lpwstr>0x010100DB03466E646450408DDEC14E59D7052B</vt:lpwstr>
  </property>
  <property fmtid="{D5CDD505-2E9C-101B-9397-08002B2CF9AE}" pid="15" name="Order">
    <vt:r8>1549100</vt:r8>
  </property>
  <property fmtid="{D5CDD505-2E9C-101B-9397-08002B2CF9AE}" pid="16" name="xd_Signature">
    <vt:bool>false</vt:bool>
  </property>
  <property fmtid="{D5CDD505-2E9C-101B-9397-08002B2CF9AE}" pid="17" name="SharedWithUsers">
    <vt:lpwstr>125;#Jean-Marc AMOROTTI;#16;#Caroline COLOMBO;#137;#Anna-Carin KRANTZ;#148;#Benjamin SCHUBERT</vt:lpwstr>
  </property>
  <property fmtid="{D5CDD505-2E9C-101B-9397-08002B2CF9AE}" pid="18" name="xd_ProgID">
    <vt:lpwstr/>
  </property>
  <property fmtid="{D5CDD505-2E9C-101B-9397-08002B2CF9AE}" pid="19" name="ComplianceAssetId">
    <vt:lpwstr/>
  </property>
  <property fmtid="{D5CDD505-2E9C-101B-9397-08002B2CF9AE}" pid="20" name="TemplateUrl">
    <vt:lpwstr/>
  </property>
</Properties>
</file>